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81" r:id="rId2"/>
    <p:sldId id="262" r:id="rId3"/>
    <p:sldId id="289" r:id="rId4"/>
    <p:sldId id="294" r:id="rId5"/>
    <p:sldId id="295" r:id="rId6"/>
    <p:sldId id="297" r:id="rId7"/>
    <p:sldId id="298" r:id="rId8"/>
    <p:sldId id="327" r:id="rId9"/>
    <p:sldId id="336" r:id="rId10"/>
    <p:sldId id="282" r:id="rId11"/>
    <p:sldId id="330" r:id="rId12"/>
    <p:sldId id="331" r:id="rId13"/>
    <p:sldId id="332" r:id="rId14"/>
    <p:sldId id="333" r:id="rId15"/>
    <p:sldId id="334" r:id="rId16"/>
    <p:sldId id="335" r:id="rId17"/>
    <p:sldId id="283" r:id="rId18"/>
    <p:sldId id="285" r:id="rId19"/>
    <p:sldId id="286" r:id="rId20"/>
    <p:sldId id="287" r:id="rId21"/>
    <p:sldId id="341" r:id="rId22"/>
    <p:sldId id="290" r:id="rId23"/>
    <p:sldId id="291" r:id="rId24"/>
    <p:sldId id="292" r:id="rId25"/>
    <p:sldId id="293" r:id="rId26"/>
    <p:sldId id="299" r:id="rId27"/>
    <p:sldId id="300" r:id="rId28"/>
    <p:sldId id="328" r:id="rId29"/>
    <p:sldId id="329" r:id="rId30"/>
    <p:sldId id="337" r:id="rId31"/>
    <p:sldId id="338" r:id="rId32"/>
    <p:sldId id="339" r:id="rId33"/>
    <p:sldId id="340" r:id="rId34"/>
    <p:sldId id="284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6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3DC"/>
    <a:srgbClr val="969696"/>
    <a:srgbClr val="B00000"/>
    <a:srgbClr val="1B4A55"/>
    <a:srgbClr val="9999FF"/>
    <a:srgbClr val="FF5353"/>
    <a:srgbClr val="F2F2F2"/>
    <a:srgbClr val="3366FF"/>
    <a:srgbClr val="B20000"/>
    <a:srgbClr val="969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7557" autoAdjust="0"/>
  </p:normalViewPr>
  <p:slideViewPr>
    <p:cSldViewPr snapToGrid="0">
      <p:cViewPr>
        <p:scale>
          <a:sx n="100" d="100"/>
          <a:sy n="100" d="100"/>
        </p:scale>
        <p:origin x="-348" y="-3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4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FEC91-2C15-4BE7-9708-711DBDB4F327}" type="datetimeFigureOut">
              <a:rPr lang="zh-CN" altLang="en-US" smtClean="0"/>
              <a:t>2014/7/23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EAD5C-9600-40AF-9551-1A11D1AC96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530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8504A-1433-44C3-ABF3-3CC6BB913454}" type="datetimeFigureOut">
              <a:rPr lang="zh-CN" altLang="en-US" smtClean="0"/>
              <a:t>2014/7/23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FCFFC-2B35-4C03-8174-9A8CF43055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832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547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业务端需要将业务信息通过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发送至检索端，但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模块的操作是一个复杂而且</a:t>
            </a:r>
            <a:r>
              <a:rPr lang="zh-CN" altLang="en-US" baseline="0" dirty="0" smtClean="0"/>
              <a:t>易错的过程，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通用</a:t>
            </a:r>
            <a:r>
              <a:rPr lang="en-US" altLang="zh-CN" baseline="0" dirty="0" smtClean="0"/>
              <a:t>das</a:t>
            </a:r>
            <a:r>
              <a:rPr lang="zh-CN" altLang="en-US" baseline="0" dirty="0" smtClean="0"/>
              <a:t>层级对业务逻辑层级提供了简单、易用的调用接口，供业务层对地不同的业务层级信息进行</a:t>
            </a:r>
            <a:r>
              <a:rPr lang="en-US" altLang="zh-CN" baseline="0" dirty="0" err="1" smtClean="0"/>
              <a:t>Add,Del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Update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接口调用</a:t>
            </a:r>
            <a:r>
              <a:rPr lang="zh-CN" altLang="en-US" baseline="0" dirty="0" smtClean="0"/>
              <a:t>过程非常方便，只需要传入业务实体，通用</a:t>
            </a:r>
            <a:r>
              <a:rPr lang="en-US" altLang="zh-CN" baseline="0" dirty="0" smtClean="0"/>
              <a:t>Das</a:t>
            </a:r>
            <a:r>
              <a:rPr lang="zh-CN" altLang="en-US" baseline="0" dirty="0" smtClean="0"/>
              <a:t>层级会自动识别业务实体并更新对应的基准与增量；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287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Dan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das</a:t>
            </a:r>
            <a:r>
              <a:rPr lang="zh-CN" altLang="en-US" dirty="0" smtClean="0"/>
              <a:t>逻辑人工痕迹很明显，主流程代码里嵌入了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的具体操作代码，很不友好。现在将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的处理面向对象化，将处理逻辑封装在各自的对象里。由</a:t>
            </a:r>
            <a:r>
              <a:rPr lang="en-US" altLang="zh-CN" dirty="0" smtClean="0"/>
              <a:t>factory</a:t>
            </a:r>
            <a:r>
              <a:rPr lang="zh-CN" altLang="en-US" dirty="0" smtClean="0"/>
              <a:t>来创建这些对象，也避免在主业务流程里做这种耦合处理。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75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程序化生成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内容，生成格式更加多样和自由；</a:t>
            </a:r>
            <a:endParaRPr lang="en-US" altLang="zh-CN" dirty="0" smtClean="0"/>
          </a:p>
          <a:p>
            <a:r>
              <a:rPr lang="en-US" altLang="zh-CN" dirty="0" smtClean="0"/>
              <a:t>Das</a:t>
            </a:r>
            <a:r>
              <a:rPr lang="zh-CN" altLang="en-US" dirty="0" smtClean="0"/>
              <a:t>系统与业务端系统解耦，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层级升级不会影响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系统，大大降低了项目升级与上线运维难度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727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225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1513" y="1655762"/>
            <a:ext cx="10644187" cy="2994615"/>
          </a:xfrm>
        </p:spPr>
        <p:txBody>
          <a:bodyPr anchor="ctr"/>
          <a:lstStyle>
            <a:lvl1pPr algn="ctr"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百度模板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1514" y="4911634"/>
            <a:ext cx="10644186" cy="101890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Rd</a:t>
            </a:r>
            <a:r>
              <a:rPr lang="zh-CN" altLang="en-US" dirty="0" smtClean="0"/>
              <a:t>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71513" y="6356350"/>
            <a:ext cx="1274853" cy="365125"/>
          </a:xfrm>
        </p:spPr>
        <p:txBody>
          <a:bodyPr/>
          <a:lstStyle/>
          <a:p>
            <a:fld id="{8800E9A5-9CF9-4F61-AD22-8374AEA4CD65}" type="datetimeFigureOut">
              <a:rPr lang="zh-CN" altLang="en-US" smtClean="0"/>
              <a:t>2014/7/23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765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405813" cy="1125008"/>
          </a:xfrm>
          <a:noFill/>
          <a:ln w="12700" cmpd="sng">
            <a:noFill/>
          </a:ln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时间</a:t>
            </a:r>
            <a:endParaRPr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lvl="0"/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21267" y="1490134"/>
            <a:ext cx="8864600" cy="45719"/>
          </a:xfrm>
          <a:prstGeom prst="rect">
            <a:avLst/>
          </a:prstGeom>
          <a:gradFill flip="none" rotWithShape="1">
            <a:gsLst>
              <a:gs pos="0">
                <a:srgbClr val="1713DC"/>
              </a:gs>
              <a:gs pos="100000">
                <a:srgbClr val="A1B9FF"/>
              </a:gs>
              <a:gs pos="100000">
                <a:schemeClr val="bg1"/>
              </a:gs>
              <a:gs pos="78000">
                <a:srgbClr val="3366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84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80735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百度模板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lv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192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时间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950636" y="514421"/>
            <a:ext cx="25058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NewDSP</a:t>
            </a:r>
            <a:endParaRPr lang="zh-CN" altLang="en-US" sz="4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112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代码赌场之</a:t>
            </a:r>
            <a:r>
              <a:rPr lang="en-US" altLang="zh-CN" dirty="0" smtClean="0">
                <a:solidFill>
                  <a:srgbClr val="1713DC"/>
                </a:solidFill>
                <a:latin typeface="+mj-ea"/>
              </a:rPr>
              <a:t>DSP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71514" y="4107050"/>
            <a:ext cx="10644186" cy="1823485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DSP</a:t>
            </a:r>
            <a:r>
              <a:rPr lang="zh-CN" altLang="en-US" sz="2800" dirty="0" smtClean="0">
                <a:latin typeface="+mj-ea"/>
                <a:ea typeface="+mj-ea"/>
              </a:rPr>
              <a:t>业务端团队</a:t>
            </a:r>
            <a:endParaRPr lang="en-US" altLang="zh-CN" sz="2800" dirty="0" smtClean="0">
              <a:latin typeface="+mj-ea"/>
              <a:ea typeface="+mj-ea"/>
            </a:endParaRPr>
          </a:p>
          <a:p>
            <a:r>
              <a:rPr lang="en-US" altLang="zh-CN" sz="2800" dirty="0" smtClean="0">
                <a:latin typeface="+mj-ea"/>
                <a:ea typeface="+mj-ea"/>
              </a:rPr>
              <a:t/>
            </a:r>
            <a:br>
              <a:rPr lang="en-US" altLang="zh-CN" sz="2800" dirty="0" smtClean="0">
                <a:latin typeface="+mj-ea"/>
                <a:ea typeface="+mj-ea"/>
              </a:rPr>
            </a:br>
            <a:r>
              <a:rPr lang="en-US" altLang="zh-CN" sz="1800" dirty="0" smtClean="0">
                <a:latin typeface="+mj-ea"/>
                <a:ea typeface="+mj-ea"/>
              </a:rPr>
              <a:t>2014.07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310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互捧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775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dirty="0"/>
              <a:t>Copy</a:t>
            </a:r>
            <a:r>
              <a:rPr lang="zh-CN" altLang="en-US" dirty="0"/>
              <a:t>数据，避免</a:t>
            </a:r>
            <a:r>
              <a:rPr lang="zh-CN" altLang="en-US" dirty="0" smtClean="0"/>
              <a:t>修改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643" y="2942003"/>
            <a:ext cx="74580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2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kern="0" dirty="0"/>
              <a:t>可以通过通用的算子实现各种算术计算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352" y="2518047"/>
            <a:ext cx="68675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/>
              <a:t>静态工厂方法的使用</a:t>
            </a:r>
            <a:endParaRPr lang="en-US" altLang="zh-CN" dirty="0"/>
          </a:p>
        </p:txBody>
      </p:sp>
      <p:grpSp>
        <p:nvGrpSpPr>
          <p:cNvPr id="8" name="组合 7"/>
          <p:cNvGrpSpPr/>
          <p:nvPr/>
        </p:nvGrpSpPr>
        <p:grpSpPr>
          <a:xfrm>
            <a:off x="1929468" y="2814611"/>
            <a:ext cx="8096250" cy="3000375"/>
            <a:chOff x="457200" y="2060848"/>
            <a:chExt cx="8096250" cy="300037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2060848"/>
              <a:ext cx="8096250" cy="3000375"/>
            </a:xfrm>
            <a:prstGeom prst="rect">
              <a:avLst/>
            </a:prstGeom>
          </p:spPr>
        </p:pic>
        <p:sp>
          <p:nvSpPr>
            <p:cNvPr id="10" name="圆角矩形 9"/>
            <p:cNvSpPr/>
            <p:nvPr/>
          </p:nvSpPr>
          <p:spPr bwMode="auto">
            <a:xfrm>
              <a:off x="755576" y="2708920"/>
              <a:ext cx="4752528" cy="216024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41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/>
              <a:t>通用的</a:t>
            </a:r>
            <a:r>
              <a:rPr lang="en-US" altLang="zh-CN" dirty="0"/>
              <a:t>SUM</a:t>
            </a:r>
            <a:r>
              <a:rPr lang="zh-CN" altLang="en-US" dirty="0"/>
              <a:t>方法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117278" y="1924864"/>
            <a:ext cx="5543550" cy="4229100"/>
            <a:chOff x="483493" y="2204864"/>
            <a:chExt cx="5543550" cy="42291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493" y="2204864"/>
              <a:ext cx="5543550" cy="4229100"/>
            </a:xfrm>
            <a:prstGeom prst="rect">
              <a:avLst/>
            </a:prstGeom>
          </p:spPr>
        </p:pic>
        <p:sp>
          <p:nvSpPr>
            <p:cNvPr id="13" name="圆角矩形 12"/>
            <p:cNvSpPr/>
            <p:nvPr/>
          </p:nvSpPr>
          <p:spPr bwMode="auto">
            <a:xfrm>
              <a:off x="611560" y="2204864"/>
              <a:ext cx="4392488" cy="360040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62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Group</a:t>
            </a:r>
            <a:r>
              <a:rPr lang="zh-CN" altLang="en-US" dirty="0" smtClean="0">
                <a:latin typeface="+mj-ea"/>
                <a:ea typeface="+mj-ea"/>
              </a:rPr>
              <a:t>方法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在强烈需要</a:t>
            </a:r>
            <a:r>
              <a:rPr lang="en-US" altLang="zh-CN" sz="2400" dirty="0" smtClean="0">
                <a:latin typeface="+mj-ea"/>
                <a:ea typeface="+mj-ea"/>
              </a:rPr>
              <a:t>week group by</a:t>
            </a:r>
            <a:r>
              <a:rPr lang="zh-CN" altLang="en-US" sz="2400" dirty="0" smtClean="0">
                <a:latin typeface="+mj-ea"/>
                <a:ea typeface="+mj-ea"/>
              </a:rPr>
              <a:t>的情况下，算是一种巧妙的实现方案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725" y="2802191"/>
            <a:ext cx="5554578" cy="389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895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采用</a:t>
            </a:r>
            <a:r>
              <a:rPr lang="en-US" altLang="zh-CN" dirty="0" smtClean="0">
                <a:latin typeface="+mj-ea"/>
                <a:ea typeface="+mj-ea"/>
              </a:rPr>
              <a:t>Guava</a:t>
            </a: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会在一定程度上提高编程效率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42" y="3456794"/>
            <a:ext cx="9879951" cy="1572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312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自夸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7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前端请求</a:t>
            </a:r>
            <a:r>
              <a:rPr lang="zh-CN" altLang="en-US" b="1" dirty="0" smtClean="0">
                <a:latin typeface="+mj-ea"/>
                <a:ea typeface="+mj-ea"/>
              </a:rPr>
              <a:t>校验自动化</a:t>
            </a:r>
            <a:endParaRPr lang="en-US" altLang="zh-CN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使用</a:t>
            </a:r>
            <a:r>
              <a:rPr lang="en-US" altLang="zh-CN" sz="2000" dirty="0" err="1">
                <a:latin typeface="+mj-ea"/>
                <a:ea typeface="+mj-ea"/>
              </a:rPr>
              <a:t>jsr</a:t>
            </a:r>
            <a:r>
              <a:rPr lang="en-US" altLang="zh-CN" sz="2000" dirty="0">
                <a:latin typeface="+mj-ea"/>
                <a:ea typeface="+mj-ea"/>
              </a:rPr>
              <a:t> 303</a:t>
            </a:r>
            <a:r>
              <a:rPr lang="zh-CN" altLang="en-US" sz="2000" dirty="0">
                <a:latin typeface="+mj-ea"/>
                <a:ea typeface="+mj-ea"/>
              </a:rPr>
              <a:t>代替手工</a:t>
            </a:r>
            <a:r>
              <a:rPr lang="zh-CN" altLang="en-US" sz="2000" dirty="0" smtClean="0">
                <a:latin typeface="+mj-ea"/>
                <a:ea typeface="+mj-ea"/>
              </a:rPr>
              <a:t>验证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统一</a:t>
            </a:r>
            <a:r>
              <a:rPr lang="zh-CN" altLang="en-US" sz="2000" dirty="0">
                <a:latin typeface="+mj-ea"/>
                <a:ea typeface="+mj-ea"/>
              </a:rPr>
              <a:t>的、基于配置的国际化，而不是在代码中</a:t>
            </a:r>
            <a:r>
              <a:rPr lang="zh-CN" altLang="en-US" sz="2000" dirty="0" smtClean="0">
                <a:latin typeface="+mj-ea"/>
                <a:ea typeface="+mj-ea"/>
              </a:rPr>
              <a:t>处理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校验异常自动捕捉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（简单）校验</a:t>
            </a:r>
            <a:r>
              <a:rPr lang="zh-CN" altLang="en-US" sz="2000" b="1" dirty="0" smtClean="0">
                <a:latin typeface="+mj-ea"/>
                <a:ea typeface="+mj-ea"/>
              </a:rPr>
              <a:t>与业务代码解耦</a:t>
            </a:r>
            <a:endParaRPr lang="en-US" altLang="zh-CN" sz="2000" b="1" dirty="0" smtClean="0"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70" y="1641474"/>
            <a:ext cx="6753945" cy="101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70" y="3616411"/>
            <a:ext cx="697056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72" y="4981190"/>
            <a:ext cx="6025376" cy="1394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50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前端请求</a:t>
            </a:r>
            <a:r>
              <a:rPr lang="zh-CN" altLang="en-US" b="1" dirty="0" smtClean="0">
                <a:latin typeface="+mj-ea"/>
                <a:ea typeface="+mj-ea"/>
              </a:rPr>
              <a:t>部分表单校验</a:t>
            </a:r>
            <a:r>
              <a:rPr lang="zh-CN" altLang="en-US" dirty="0" smtClean="0">
                <a:latin typeface="+mj-ea"/>
                <a:ea typeface="+mj-ea"/>
              </a:rPr>
              <a:t>自动化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表单中的某些字段（非全字段）需要处理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与全表单校验方式无缝统一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（简单）校验与</a:t>
            </a:r>
            <a:r>
              <a:rPr lang="zh-CN" altLang="en-US" sz="2000" b="1" dirty="0" smtClean="0">
                <a:latin typeface="+mj-ea"/>
                <a:ea typeface="+mj-ea"/>
              </a:rPr>
              <a:t>业务代码解耦</a:t>
            </a:r>
            <a:endParaRPr lang="en-US" altLang="zh-CN" sz="20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做法：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前端：加一个</a:t>
            </a:r>
            <a:r>
              <a:rPr lang="en-US" altLang="zh-CN" sz="1600" dirty="0" err="1" smtClean="0">
                <a:latin typeface="+mj-ea"/>
                <a:ea typeface="+mj-ea"/>
              </a:rPr>
              <a:t>fieldlist</a:t>
            </a:r>
            <a:r>
              <a:rPr lang="zh-CN" altLang="en-US" sz="1600" dirty="0" smtClean="0">
                <a:latin typeface="+mj-ea"/>
                <a:ea typeface="+mj-ea"/>
              </a:rPr>
              <a:t>参数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后端：注解</a:t>
            </a:r>
            <a:r>
              <a:rPr lang="en-US" altLang="zh-CN" sz="1600" dirty="0" smtClean="0">
                <a:latin typeface="+mj-ea"/>
                <a:ea typeface="+mj-ea"/>
              </a:rPr>
              <a:t>+AOP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59" y="115886"/>
            <a:ext cx="490537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60" y="2371725"/>
            <a:ext cx="46482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84" y="3543300"/>
            <a:ext cx="535305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529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自惭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884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51093" y="1478922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前后端</a:t>
            </a:r>
            <a:r>
              <a:rPr lang="en-US" altLang="zh-CN" b="1" dirty="0" smtClean="0">
                <a:latin typeface="+mj-ea"/>
                <a:ea typeface="+mj-ea"/>
              </a:rPr>
              <a:t>List</a:t>
            </a:r>
            <a:r>
              <a:rPr lang="zh-CN" altLang="en-US" b="1" dirty="0" smtClean="0">
                <a:latin typeface="+mj-ea"/>
                <a:ea typeface="+mj-ea"/>
              </a:rPr>
              <a:t>接口</a:t>
            </a:r>
            <a:r>
              <a:rPr lang="zh-CN" altLang="en-US" dirty="0" smtClean="0">
                <a:latin typeface="+mj-ea"/>
                <a:ea typeface="+mj-ea"/>
              </a:rPr>
              <a:t>对业务透明化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 smtClean="0">
                <a:latin typeface="+mj-ea"/>
                <a:ea typeface="+mj-ea"/>
              </a:rPr>
              <a:t>(DSP</a:t>
            </a:r>
            <a:r>
              <a:rPr lang="zh-CN" altLang="en-US" sz="1800" dirty="0" smtClean="0">
                <a:latin typeface="+mj-ea"/>
                <a:ea typeface="+mj-ea"/>
              </a:rPr>
              <a:t>采用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en-US" altLang="zh-CN" sz="1800" dirty="0">
                <a:latin typeface="+mj-ea"/>
                <a:ea typeface="+mj-ea"/>
              </a:rPr>
              <a:t>)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zh-CN" altLang="en-US" sz="1800" dirty="0" smtClean="0">
                <a:latin typeface="+mj-ea"/>
                <a:ea typeface="+mj-ea"/>
              </a:rPr>
              <a:t>要求返回</a:t>
            </a:r>
            <a:r>
              <a:rPr lang="en-US" altLang="zh-CN" sz="1800" dirty="0" err="1" smtClean="0">
                <a:latin typeface="+mj-ea"/>
                <a:ea typeface="+mj-ea"/>
              </a:rPr>
              <a:t>pageno</a:t>
            </a:r>
            <a:r>
              <a:rPr lang="en-US" altLang="zh-CN" sz="1800" dirty="0" smtClean="0">
                <a:latin typeface="+mj-ea"/>
                <a:ea typeface="+mj-ea"/>
              </a:rPr>
              <a:t>/</a:t>
            </a:r>
            <a:r>
              <a:rPr lang="en-US" altLang="zh-CN" sz="1800" dirty="0" err="1" smtClean="0">
                <a:latin typeface="+mj-ea"/>
                <a:ea typeface="+mj-ea"/>
              </a:rPr>
              <a:t>pagesize</a:t>
            </a:r>
            <a:r>
              <a:rPr lang="en-US" altLang="zh-CN" sz="1800" dirty="0" smtClean="0">
                <a:latin typeface="+mj-ea"/>
                <a:ea typeface="+mj-ea"/>
              </a:rPr>
              <a:t>/order</a:t>
            </a:r>
            <a:r>
              <a:rPr lang="zh-CN" altLang="en-US" sz="1800" dirty="0" smtClean="0">
                <a:latin typeface="+mj-ea"/>
                <a:ea typeface="+mj-ea"/>
              </a:rPr>
              <a:t>等属性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请求：自动将前端参数放到会话中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返回：自动从会话中获取参数返回前端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</a:t>
            </a:r>
            <a:r>
              <a:rPr lang="en-US" altLang="zh-CN" sz="1800" b="1" dirty="0" smtClean="0">
                <a:latin typeface="+mj-ea"/>
                <a:ea typeface="+mj-ea"/>
              </a:rPr>
              <a:t>page</a:t>
            </a:r>
            <a:r>
              <a:rPr lang="zh-CN" altLang="en-US" sz="1800" b="1" dirty="0" smtClean="0">
                <a:latin typeface="+mj-ea"/>
                <a:ea typeface="+mj-ea"/>
              </a:rPr>
              <a:t>相关逻辑</a:t>
            </a:r>
            <a:endParaRPr lang="en-US" altLang="zh-CN" sz="1800" b="1" dirty="0" smtClean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37" y="2984970"/>
            <a:ext cx="57531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59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51093" y="1478922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前后端</a:t>
            </a:r>
            <a:r>
              <a:rPr lang="en-US" altLang="zh-CN" b="1" dirty="0" smtClean="0">
                <a:latin typeface="+mj-ea"/>
                <a:ea typeface="+mj-ea"/>
              </a:rPr>
              <a:t>List</a:t>
            </a:r>
            <a:r>
              <a:rPr lang="zh-CN" altLang="en-US" b="1" dirty="0" smtClean="0">
                <a:latin typeface="+mj-ea"/>
                <a:ea typeface="+mj-ea"/>
              </a:rPr>
              <a:t>接口</a:t>
            </a:r>
            <a:r>
              <a:rPr lang="zh-CN" altLang="en-US" dirty="0" smtClean="0">
                <a:latin typeface="+mj-ea"/>
                <a:ea typeface="+mj-ea"/>
              </a:rPr>
              <a:t>对业务透明化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 smtClean="0">
                <a:latin typeface="+mj-ea"/>
                <a:ea typeface="+mj-ea"/>
              </a:rPr>
              <a:t>(DSP</a:t>
            </a:r>
            <a:r>
              <a:rPr lang="zh-CN" altLang="en-US" sz="1800" dirty="0" smtClean="0">
                <a:latin typeface="+mj-ea"/>
                <a:ea typeface="+mj-ea"/>
              </a:rPr>
              <a:t>采用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en-US" altLang="zh-CN" sz="1800" dirty="0">
                <a:latin typeface="+mj-ea"/>
                <a:ea typeface="+mj-ea"/>
              </a:rPr>
              <a:t>)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zh-CN" altLang="en-US" sz="1800" dirty="0" smtClean="0">
                <a:latin typeface="+mj-ea"/>
                <a:ea typeface="+mj-ea"/>
              </a:rPr>
              <a:t>要求返回</a:t>
            </a:r>
            <a:r>
              <a:rPr lang="en-US" altLang="zh-CN" sz="1800" dirty="0" smtClean="0">
                <a:latin typeface="+mj-ea"/>
                <a:ea typeface="+mj-ea"/>
              </a:rPr>
              <a:t/>
            </a:r>
            <a:br>
              <a:rPr lang="en-US" altLang="zh-CN" sz="1800" dirty="0" smtClean="0">
                <a:latin typeface="+mj-ea"/>
                <a:ea typeface="+mj-ea"/>
              </a:rPr>
            </a:br>
            <a:r>
              <a:rPr lang="en-US" altLang="zh-CN" sz="1800" dirty="0" err="1" smtClean="0">
                <a:latin typeface="+mj-ea"/>
                <a:ea typeface="+mj-ea"/>
              </a:rPr>
              <a:t>pageno</a:t>
            </a:r>
            <a:r>
              <a:rPr lang="en-US" altLang="zh-CN" sz="1800" dirty="0" smtClean="0">
                <a:latin typeface="+mj-ea"/>
                <a:ea typeface="+mj-ea"/>
              </a:rPr>
              <a:t>/</a:t>
            </a:r>
            <a:r>
              <a:rPr lang="en-US" altLang="zh-CN" sz="1800" dirty="0" err="1" smtClean="0">
                <a:latin typeface="+mj-ea"/>
                <a:ea typeface="+mj-ea"/>
              </a:rPr>
              <a:t>pagesize</a:t>
            </a:r>
            <a:r>
              <a:rPr lang="en-US" altLang="zh-CN" sz="1800" dirty="0" smtClean="0">
                <a:latin typeface="+mj-ea"/>
                <a:ea typeface="+mj-ea"/>
              </a:rPr>
              <a:t>/order</a:t>
            </a:r>
            <a:r>
              <a:rPr lang="zh-CN" altLang="en-US" sz="1800" dirty="0" smtClean="0">
                <a:latin typeface="+mj-ea"/>
                <a:ea typeface="+mj-ea"/>
              </a:rPr>
              <a:t>等属性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请求：自动将前端参数放到会话中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返回：自动从会话中获取参数返回前端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</a:t>
            </a:r>
            <a:r>
              <a:rPr lang="en-US" altLang="zh-CN" sz="1800" b="1" dirty="0" smtClean="0">
                <a:latin typeface="+mj-ea"/>
                <a:ea typeface="+mj-ea"/>
              </a:rPr>
              <a:t>page</a:t>
            </a:r>
            <a:r>
              <a:rPr lang="zh-CN" altLang="en-US" sz="1800" b="1" dirty="0" smtClean="0">
                <a:latin typeface="+mj-ea"/>
                <a:ea typeface="+mj-ea"/>
              </a:rPr>
              <a:t>相关逻辑</a:t>
            </a:r>
            <a:endParaRPr lang="en-US" altLang="zh-CN" sz="1800" b="1" dirty="0" smtClean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81" y="130967"/>
            <a:ext cx="5353050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81" y="3683792"/>
            <a:ext cx="5514975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03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后端</a:t>
            </a:r>
            <a:r>
              <a:rPr lang="zh-CN" altLang="en-US" b="1" dirty="0" smtClean="0">
                <a:latin typeface="+mj-ea"/>
                <a:ea typeface="+mj-ea"/>
              </a:rPr>
              <a:t>分页自动化</a:t>
            </a:r>
            <a:endParaRPr lang="en-US" altLang="zh-CN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数据库查询分页：</a:t>
            </a:r>
            <a:r>
              <a:rPr lang="en-US" altLang="zh-CN" sz="1400" dirty="0" smtClean="0">
                <a:latin typeface="+mj-ea"/>
                <a:ea typeface="+mj-ea"/>
              </a:rPr>
              <a:t>page2() 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实现转换接口：专注于将数据库</a:t>
            </a:r>
            <a:r>
              <a:rPr lang="en-US" altLang="zh-CN" sz="1400" dirty="0" smtClean="0">
                <a:latin typeface="+mj-ea"/>
                <a:ea typeface="+mj-ea"/>
              </a:rPr>
              <a:t>Bo</a:t>
            </a:r>
            <a:r>
              <a:rPr lang="zh-CN" altLang="en-US" sz="1400" dirty="0" smtClean="0">
                <a:latin typeface="+mj-ea"/>
                <a:ea typeface="+mj-ea"/>
              </a:rPr>
              <a:t>转成前端需要的</a:t>
            </a:r>
            <a:r>
              <a:rPr lang="en-US" altLang="zh-CN" sz="1400" dirty="0" smtClean="0">
                <a:latin typeface="+mj-ea"/>
                <a:ea typeface="+mj-ea"/>
              </a:rPr>
              <a:t>Vo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返回：自动将</a:t>
            </a:r>
            <a:r>
              <a:rPr lang="en-US" altLang="zh-CN" sz="1400" dirty="0" err="1" smtClean="0">
                <a:latin typeface="+mj-ea"/>
                <a:ea typeface="+mj-ea"/>
              </a:rPr>
              <a:t>page,result</a:t>
            </a:r>
            <a:r>
              <a:rPr lang="zh-CN" altLang="en-US" sz="1400" dirty="0" smtClean="0">
                <a:latin typeface="+mj-ea"/>
                <a:ea typeface="+mj-ea"/>
              </a:rPr>
              <a:t>序列化返回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业务代码只需</a:t>
            </a:r>
            <a:r>
              <a:rPr lang="zh-CN" altLang="en-US" sz="1800" b="1" dirty="0" smtClean="0">
                <a:latin typeface="+mj-ea"/>
                <a:ea typeface="+mj-ea"/>
              </a:rPr>
              <a:t>关注数据本身</a:t>
            </a:r>
            <a:r>
              <a:rPr lang="en-US" altLang="zh-CN" sz="1800" b="1" dirty="0" smtClean="0">
                <a:latin typeface="+mj-ea"/>
                <a:ea typeface="+mj-ea"/>
              </a:rPr>
              <a:t/>
            </a:r>
            <a:br>
              <a:rPr lang="en-US" altLang="zh-CN" sz="1800" b="1" dirty="0" smtClean="0">
                <a:latin typeface="+mj-ea"/>
                <a:ea typeface="+mj-ea"/>
              </a:rPr>
            </a:br>
            <a:r>
              <a:rPr lang="zh-CN" altLang="en-US" sz="1800" b="1" dirty="0" smtClean="0">
                <a:latin typeface="+mj-ea"/>
                <a:ea typeface="+mj-ea"/>
              </a:rPr>
              <a:t>（如何转换数据）</a:t>
            </a:r>
            <a:endParaRPr lang="en-US" altLang="zh-CN" sz="1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业务代码无分页相关</a:t>
            </a:r>
            <a:r>
              <a:rPr lang="zh-CN" altLang="en-US" sz="1800" b="1" dirty="0">
                <a:latin typeface="+mj-ea"/>
                <a:ea typeface="+mj-ea"/>
              </a:rPr>
              <a:t>逻辑</a:t>
            </a:r>
            <a:endParaRPr lang="en-US" altLang="zh-CN" sz="1800" b="1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209" y="145254"/>
            <a:ext cx="51530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009" y="2516979"/>
            <a:ext cx="55054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35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41615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异步体系</a:t>
            </a:r>
            <a:r>
              <a:rPr lang="en-US" altLang="zh-CN" dirty="0" smtClean="0">
                <a:latin typeface="+mj-ea"/>
                <a:ea typeface="+mj-ea"/>
              </a:rPr>
              <a:t>/</a:t>
            </a:r>
            <a:r>
              <a:rPr lang="zh-CN" altLang="en-US" dirty="0" smtClean="0">
                <a:latin typeface="+mj-ea"/>
                <a:ea typeface="+mj-ea"/>
              </a:rPr>
              <a:t>全局异常处理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业务代码原则上不抓异常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业务代码专注于 业务逻辑处理</a:t>
            </a:r>
            <a:endParaRPr lang="en-US" altLang="zh-CN" sz="1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自动捕获异常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3581400"/>
            <a:ext cx="609600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611" y="1641474"/>
            <a:ext cx="5038725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99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会话</a:t>
            </a:r>
            <a:endParaRPr lang="en-US" altLang="zh-CN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会话请求生成</a:t>
            </a:r>
            <a:r>
              <a:rPr lang="en-US" altLang="zh-CN" sz="1800" dirty="0" err="1" smtClean="0">
                <a:latin typeface="+mj-ea"/>
                <a:ea typeface="+mj-ea"/>
              </a:rPr>
              <a:t>sessionId</a:t>
            </a:r>
            <a:r>
              <a:rPr lang="en-US" altLang="zh-CN" sz="1800" dirty="0" smtClean="0">
                <a:latin typeface="+mj-ea"/>
                <a:ea typeface="+mj-ea"/>
              </a:rPr>
              <a:t>, </a:t>
            </a:r>
            <a:r>
              <a:rPr lang="zh-CN" altLang="en-US" sz="1800" dirty="0" smtClean="0">
                <a:latin typeface="+mj-ea"/>
                <a:ea typeface="+mj-ea"/>
              </a:rPr>
              <a:t>日志含有此字段</a:t>
            </a:r>
            <a:endParaRPr lang="en-US" altLang="zh-CN" sz="18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可</a:t>
            </a:r>
            <a:r>
              <a:rPr lang="zh-CN" altLang="en-US" sz="1800" dirty="0">
                <a:latin typeface="+mj-ea"/>
                <a:ea typeface="+mj-ea"/>
              </a:rPr>
              <a:t>迅速排查此问题用户此次会话操作信息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351" y="3516141"/>
            <a:ext cx="306705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456" y="287166"/>
            <a:ext cx="5505450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10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 fontScale="4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6700" dirty="0">
                <a:latin typeface="+mj-ea"/>
                <a:ea typeface="+mj-ea"/>
              </a:rPr>
              <a:t>缓存</a:t>
            </a:r>
            <a:endParaRPr lang="en-US" altLang="zh-CN" sz="67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适用场景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读多写少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>
                <a:latin typeface="+mj-ea"/>
                <a:ea typeface="+mj-ea"/>
              </a:rPr>
              <a:t>IO</a:t>
            </a:r>
            <a:r>
              <a:rPr lang="zh-CN" altLang="en-US" sz="2900" dirty="0">
                <a:latin typeface="+mj-ea"/>
                <a:ea typeface="+mj-ea"/>
              </a:rPr>
              <a:t>耗时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非频繁改动</a:t>
            </a:r>
            <a:endParaRPr lang="en-US" altLang="zh-CN" sz="29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注解方式，松耦合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>
                <a:latin typeface="+mj-ea"/>
                <a:ea typeface="+mj-ea"/>
              </a:rPr>
              <a:t>@Cacheable</a:t>
            </a: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 err="1">
                <a:latin typeface="+mj-ea"/>
                <a:ea typeface="+mj-ea"/>
              </a:rPr>
              <a:t>SpringCache</a:t>
            </a:r>
            <a:r>
              <a:rPr lang="en-US" altLang="zh-CN" sz="2900" dirty="0">
                <a:latin typeface="+mj-ea"/>
                <a:ea typeface="+mj-ea"/>
              </a:rPr>
              <a:t> + </a:t>
            </a:r>
            <a:r>
              <a:rPr lang="en-US" altLang="zh-CN" sz="2900" dirty="0" err="1">
                <a:latin typeface="+mj-ea"/>
                <a:ea typeface="+mj-ea"/>
              </a:rPr>
              <a:t>MemCache</a:t>
            </a:r>
            <a:endParaRPr lang="en-US" altLang="zh-CN" sz="29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应用典型 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b="1" dirty="0">
                <a:latin typeface="+mj-ea"/>
                <a:ea typeface="+mj-ea"/>
              </a:rPr>
              <a:t>UC</a:t>
            </a:r>
            <a:r>
              <a:rPr lang="zh-CN" altLang="en-US" sz="2900" b="1" dirty="0">
                <a:latin typeface="+mj-ea"/>
                <a:ea typeface="+mj-ea"/>
              </a:rPr>
              <a:t>用户</a:t>
            </a:r>
            <a:r>
              <a:rPr lang="zh-CN" altLang="en-US" sz="2900" b="1" dirty="0" smtClean="0">
                <a:latin typeface="+mj-ea"/>
                <a:ea typeface="+mj-ea"/>
              </a:rPr>
              <a:t>数据（</a:t>
            </a:r>
            <a:r>
              <a:rPr lang="en-US" altLang="zh-CN" sz="2900" b="1" dirty="0" smtClean="0">
                <a:latin typeface="+mj-ea"/>
                <a:ea typeface="+mj-ea"/>
              </a:rPr>
              <a:t>UC</a:t>
            </a:r>
            <a:r>
              <a:rPr lang="zh-CN" altLang="en-US" sz="2900" b="1" dirty="0" smtClean="0">
                <a:latin typeface="+mj-ea"/>
                <a:ea typeface="+mj-ea"/>
              </a:rPr>
              <a:t>用户名）</a:t>
            </a:r>
            <a:endParaRPr lang="en-US" altLang="zh-CN" sz="29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提供一站式的预算数据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b="1" dirty="0" smtClean="0">
                <a:latin typeface="+mj-ea"/>
                <a:ea typeface="+mj-ea"/>
              </a:rPr>
              <a:t>权限</a:t>
            </a:r>
            <a:r>
              <a:rPr lang="zh-CN" altLang="en-US" sz="2900" b="1" dirty="0">
                <a:latin typeface="+mj-ea"/>
                <a:ea typeface="+mj-ea"/>
              </a:rPr>
              <a:t>控制</a:t>
            </a:r>
            <a:endParaRPr lang="en-US" altLang="zh-CN" sz="2900" b="1" dirty="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390" y="392904"/>
            <a:ext cx="450532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715" y="153986"/>
            <a:ext cx="466725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815" y="2192336"/>
            <a:ext cx="462915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919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广告属性管理模块（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前后端读写改交互加上</a:t>
            </a:r>
            <a:r>
              <a:rPr lang="en-US" altLang="zh-CN" sz="2000" dirty="0" err="1">
                <a:latin typeface="+mj-ea"/>
                <a:ea typeface="+mj-ea"/>
              </a:rPr>
              <a:t>fieldList</a:t>
            </a:r>
            <a:r>
              <a:rPr lang="zh-CN" altLang="en-US" sz="2000" dirty="0" smtClean="0">
                <a:latin typeface="+mj-ea"/>
                <a:ea typeface="+mj-ea"/>
              </a:rPr>
              <a:t>，</a:t>
            </a:r>
            <a:endParaRPr lang="en-US" altLang="zh-CN" sz="20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一</a:t>
            </a:r>
            <a:r>
              <a:rPr lang="zh-CN" altLang="en-US" sz="2000" dirty="0">
                <a:latin typeface="+mj-ea"/>
                <a:ea typeface="+mj-ea"/>
              </a:rPr>
              <a:t>套代码实现大表单、分页表单、单字段的读写改</a:t>
            </a:r>
            <a:r>
              <a:rPr lang="zh-CN" altLang="en-US" sz="2000" dirty="0" smtClean="0">
                <a:latin typeface="+mj-ea"/>
                <a:ea typeface="+mj-ea"/>
              </a:rPr>
              <a:t>交互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000" y="4323539"/>
            <a:ext cx="5669729" cy="1537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9570" y="3808375"/>
            <a:ext cx="4724836" cy="2568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5013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2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sz="1800" dirty="0" err="1">
                <a:latin typeface="+mj-ea"/>
                <a:ea typeface="+mj-ea"/>
              </a:rPr>
              <a:t>db</a:t>
            </a:r>
            <a:r>
              <a:rPr lang="zh-CN" altLang="zh-CN" sz="1800" dirty="0">
                <a:latin typeface="+mj-ea"/>
                <a:ea typeface="+mj-ea"/>
              </a:rPr>
              <a:t>里</a:t>
            </a:r>
            <a:r>
              <a:rPr lang="en-US" altLang="zh-CN" sz="1800" dirty="0">
                <a:latin typeface="+mj-ea"/>
                <a:ea typeface="+mj-ea"/>
              </a:rPr>
              <a:t>rule</a:t>
            </a:r>
            <a:r>
              <a:rPr lang="zh-CN" altLang="zh-CN" sz="1800" dirty="0">
                <a:latin typeface="+mj-ea"/>
                <a:ea typeface="+mj-ea"/>
              </a:rPr>
              <a:t>的</a:t>
            </a:r>
            <a:r>
              <a:rPr lang="en-US" altLang="zh-CN" sz="1800" dirty="0">
                <a:latin typeface="+mj-ea"/>
                <a:ea typeface="+mj-ea"/>
              </a:rPr>
              <a:t>content</a:t>
            </a:r>
            <a:r>
              <a:rPr lang="zh-CN" altLang="zh-CN" sz="1800" dirty="0">
                <a:latin typeface="+mj-ea"/>
                <a:ea typeface="+mj-ea"/>
              </a:rPr>
              <a:t>可以为空（而不是删除</a:t>
            </a:r>
            <a:r>
              <a:rPr lang="en-US" altLang="zh-CN" sz="1800" dirty="0">
                <a:latin typeface="+mj-ea"/>
                <a:ea typeface="+mj-ea"/>
              </a:rPr>
              <a:t>rule</a:t>
            </a:r>
            <a:r>
              <a:rPr lang="zh-CN" altLang="zh-CN" sz="1800" dirty="0">
                <a:latin typeface="+mj-ea"/>
                <a:ea typeface="+mj-ea"/>
              </a:rPr>
              <a:t>），把新建和修改统一成类似流程。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8039" y="2905374"/>
            <a:ext cx="6819688" cy="1512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40847" y="4643229"/>
            <a:ext cx="6746880" cy="2054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666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3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800100" lvl="2" indent="-342900">
              <a:buClr>
                <a:schemeClr val="tx1"/>
              </a:buClr>
            </a:pPr>
            <a:r>
              <a:rPr lang="zh-CN" altLang="en-US" sz="1600" dirty="0">
                <a:latin typeface="+mj-ea"/>
                <a:ea typeface="+mj-ea"/>
              </a:rPr>
              <a:t>面向对象设计，</a:t>
            </a:r>
            <a:r>
              <a:rPr lang="zh-CN" altLang="zh-CN" sz="1600" dirty="0">
                <a:latin typeface="+mj-ea"/>
                <a:ea typeface="+mj-ea"/>
              </a:rPr>
              <a:t>基类做流程，子类做相关步骤具体实现。对代码进行一定程度的规整和解耦，也方便扩展。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5808" y="2909199"/>
            <a:ext cx="6638038" cy="189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4119" y="4277351"/>
            <a:ext cx="4513513" cy="2399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6410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3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800100" lvl="2" indent="-342900">
              <a:buClr>
                <a:schemeClr val="tx1"/>
              </a:buClr>
            </a:pPr>
            <a:r>
              <a:rPr lang="zh-CN" altLang="en-US" sz="1600" dirty="0">
                <a:latin typeface="+mj-ea"/>
                <a:ea typeface="+mj-ea"/>
              </a:rPr>
              <a:t>面向对象设计，</a:t>
            </a:r>
            <a:r>
              <a:rPr lang="zh-CN" altLang="zh-CN" sz="1600" dirty="0">
                <a:latin typeface="+mj-ea"/>
                <a:ea typeface="+mj-ea"/>
              </a:rPr>
              <a:t>基类做流程，子类做相关步骤具体实现。对代码进行一定程度的规整和解耦，也方便扩展。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5808" y="2909199"/>
            <a:ext cx="6638038" cy="189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4119" y="4277351"/>
            <a:ext cx="4513513" cy="2399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608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部分函数注释并不准确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98" y="2395111"/>
            <a:ext cx="6438162" cy="4145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738" y="3412009"/>
            <a:ext cx="4972408" cy="1599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40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</a:rPr>
              <a:t>自夸</a:t>
            </a:r>
            <a:endParaRPr lang="zh-CN" altLang="en-US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DasInnerMgr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接口简明易用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操作过程</a:t>
            </a:r>
            <a:r>
              <a:rPr lang="zh-CN" altLang="en-US" dirty="0" smtClean="0">
                <a:latin typeface="+mj-ea"/>
                <a:ea typeface="+mj-ea"/>
              </a:rPr>
              <a:t>透明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799" y="1753124"/>
            <a:ext cx="2952750" cy="3971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164" y="2088496"/>
            <a:ext cx="2676525" cy="9239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612" y="5144621"/>
            <a:ext cx="3695700" cy="46672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164" y="4110561"/>
            <a:ext cx="275272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3312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</a:rPr>
              <a:t>自夸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DasHelperFactory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工厂模式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信息与业务逻辑隔离</a:t>
            </a:r>
            <a:endParaRPr lang="en-US" altLang="zh-CN" dirty="0" smtClean="0">
              <a:latin typeface="+mj-ea"/>
              <a:ea typeface="+mj-ea"/>
            </a:endParaRPr>
          </a:p>
          <a:p>
            <a:pPr marL="457200" lvl="1" indent="0">
              <a:buNone/>
            </a:pPr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层级扩展方便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988" y="1647057"/>
            <a:ext cx="36290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46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</a:rPr>
              <a:t>自夸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xDasHelper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buildDasContent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系统与业务解耦</a:t>
            </a:r>
            <a:endParaRPr lang="en-US" altLang="zh-CN" dirty="0" smtClean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en-US" altLang="zh-CN" dirty="0">
                <a:latin typeface="+mj-ea"/>
                <a:ea typeface="+mj-ea"/>
              </a:rPr>
              <a:t/>
            </a:r>
            <a:br>
              <a:rPr lang="en-US" altLang="zh-CN" dirty="0">
                <a:latin typeface="+mj-ea"/>
                <a:ea typeface="+mj-ea"/>
              </a:rPr>
            </a:b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100" y="2045111"/>
            <a:ext cx="3516013" cy="41318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968" y="1663251"/>
            <a:ext cx="3679542" cy="467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9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</a:rPr>
              <a:t>自夸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</a:rPr>
              <a:t>Rule</a:t>
            </a:r>
            <a:r>
              <a:rPr lang="zh-CN" altLang="en-US" dirty="0" smtClean="0">
                <a:latin typeface="+mj-ea"/>
                <a:ea typeface="+mj-ea"/>
              </a:rPr>
              <a:t>的简单明确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zh-CN" sz="2400" dirty="0">
                <a:latin typeface="+mj-ea"/>
                <a:ea typeface="+mj-ea"/>
              </a:rPr>
              <a:t>交互的表单字</a:t>
            </a:r>
            <a:r>
              <a:rPr lang="zh-CN" altLang="zh-CN" sz="2400" dirty="0" smtClean="0">
                <a:latin typeface="+mj-ea"/>
                <a:ea typeface="+mj-ea"/>
              </a:rPr>
              <a:t>段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1"/>
            <a:r>
              <a:rPr lang="zh-CN" altLang="zh-CN" sz="2400" dirty="0" smtClean="0">
                <a:latin typeface="+mj-ea"/>
                <a:ea typeface="+mj-ea"/>
              </a:rPr>
              <a:t>校验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1"/>
            <a:r>
              <a:rPr lang="en-US" altLang="zh-CN" sz="2400" dirty="0" smtClean="0">
                <a:latin typeface="+mj-ea"/>
                <a:ea typeface="+mj-ea"/>
              </a:rPr>
              <a:t>Rule</a:t>
            </a:r>
          </a:p>
          <a:p>
            <a:pPr lvl="1"/>
            <a:r>
              <a:rPr lang="en-US" altLang="zh-CN" sz="2400" dirty="0" err="1" smtClean="0">
                <a:latin typeface="+mj-ea"/>
                <a:ea typeface="+mj-ea"/>
              </a:rPr>
              <a:t>RuleDashelper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1462" y="1909896"/>
            <a:ext cx="52959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9819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互踩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7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代码通篇几乎无注释，特别是逻辑比较复杂的地方完全没有注释，不利于代码后期的维护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单个方法过长，应该抽象相同的逻辑并拆分方法</a:t>
            </a:r>
            <a:endParaRPr lang="en-US" altLang="zh-CN" sz="1600" dirty="0">
              <a:latin typeface="+mj-ea"/>
              <a:ea typeface="+mj-ea"/>
            </a:endParaRPr>
          </a:p>
          <a:p>
            <a:pPr lvl="1"/>
            <a:r>
              <a:rPr lang="zh-CN" altLang="en-US" sz="1600" dirty="0">
                <a:latin typeface="+mj-ea"/>
                <a:ea typeface="+mj-ea"/>
              </a:rPr>
              <a:t>如</a:t>
            </a:r>
            <a:r>
              <a:rPr lang="en-US" altLang="zh-CN" sz="1600" dirty="0" err="1">
                <a:latin typeface="+mj-ea"/>
                <a:ea typeface="+mj-ea"/>
              </a:rPr>
              <a:t>SqlBuilder</a:t>
            </a:r>
            <a:r>
              <a:rPr lang="en-US" altLang="zh-CN" sz="1600" dirty="0">
                <a:latin typeface="+mj-ea"/>
                <a:ea typeface="+mj-ea"/>
              </a:rPr>
              <a:t> 200</a:t>
            </a:r>
            <a:r>
              <a:rPr lang="zh-CN" altLang="en-US" sz="1600" dirty="0">
                <a:latin typeface="+mj-ea"/>
                <a:ea typeface="+mj-ea"/>
              </a:rPr>
              <a:t>行代码一共就</a:t>
            </a:r>
            <a:r>
              <a:rPr lang="en-US" altLang="zh-CN" sz="1600" dirty="0">
                <a:latin typeface="+mj-ea"/>
                <a:ea typeface="+mj-ea"/>
              </a:rPr>
              <a:t>2</a:t>
            </a:r>
            <a:r>
              <a:rPr lang="zh-CN" altLang="en-US" sz="1600" dirty="0">
                <a:latin typeface="+mj-ea"/>
                <a:ea typeface="+mj-ea"/>
              </a:rPr>
              <a:t>个方法，</a:t>
            </a:r>
            <a:r>
              <a:rPr lang="en-US" altLang="zh-CN" sz="1600" dirty="0">
                <a:latin typeface="+mj-ea"/>
                <a:ea typeface="+mj-ea"/>
              </a:rPr>
              <a:t>100</a:t>
            </a:r>
            <a:r>
              <a:rPr lang="zh-CN" altLang="en-US" sz="1600" dirty="0">
                <a:latin typeface="+mj-ea"/>
                <a:ea typeface="+mj-ea"/>
              </a:rPr>
              <a:t>行一个，其中大量的重复逻辑，没有抽象出来作为独立的方法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10" name="Picture 1" descr="C:\Users\yuanyi01\AppData\Roaming\Tencent\Users\165018206\QQ\WinTemp\RichOle\5S}~VY((X(_H2~4[_E3{Q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26235" y="3959482"/>
            <a:ext cx="3286125" cy="104775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798243" y="338341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6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代码重复，同时有很多</a:t>
            </a:r>
            <a:r>
              <a:rPr lang="en-US" altLang="zh-CN" sz="1600" dirty="0">
                <a:latin typeface="+mj-ea"/>
                <a:ea typeface="+mj-ea"/>
              </a:rPr>
              <a:t>magic</a:t>
            </a:r>
            <a:r>
              <a:rPr lang="zh-CN" altLang="en-US" sz="1600" dirty="0">
                <a:latin typeface="+mj-ea"/>
                <a:ea typeface="+mj-ea"/>
              </a:rPr>
              <a:t>字符串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Calendar</a:t>
            </a:r>
            <a:r>
              <a:rPr lang="zh-CN" altLang="en-US" sz="1600" dirty="0">
                <a:latin typeface="+mj-ea"/>
                <a:ea typeface="+mj-ea"/>
              </a:rPr>
              <a:t>只需要</a:t>
            </a:r>
            <a:r>
              <a:rPr lang="en-US" altLang="zh-CN" sz="1600" dirty="0" err="1">
                <a:latin typeface="+mj-ea"/>
                <a:ea typeface="+mj-ea"/>
              </a:rPr>
              <a:t>getInstance</a:t>
            </a:r>
            <a:r>
              <a:rPr lang="zh-CN" altLang="en-US" sz="1600" dirty="0">
                <a:latin typeface="+mj-ea"/>
                <a:ea typeface="+mj-ea"/>
              </a:rPr>
              <a:t>一次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ancient</a:t>
            </a:r>
            <a:r>
              <a:rPr lang="zh-CN" altLang="en-US" sz="1600" dirty="0">
                <a:latin typeface="+mj-ea"/>
                <a:ea typeface="+mj-ea"/>
              </a:rPr>
              <a:t>表示的应该是一个特殊逻辑，但是没有注释，非常难以理解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9" name="Picture 1" descr="C:\Users\yuanyi01\AppData\Roaming\Tencent\Users\165018206\QQ\WinTemp\RichOle\`%8{_92E{]%IK9QR}{WL46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8835" y="3042617"/>
            <a:ext cx="5343525" cy="3267075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 bwMode="auto">
          <a:xfrm>
            <a:off x="2820963" y="3906713"/>
            <a:ext cx="2160240" cy="504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5943" y="370665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DateBuilder.java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22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 err="1">
                <a:latin typeface="+mj-ea"/>
                <a:ea typeface="+mj-ea"/>
              </a:rPr>
              <a:t>DateFormater</a:t>
            </a:r>
            <a:r>
              <a:rPr lang="zh-CN" altLang="en-US" sz="1600" dirty="0">
                <a:latin typeface="+mj-ea"/>
                <a:ea typeface="+mj-ea"/>
              </a:rPr>
              <a:t>应该有一个统一的获取方式，而不是用一个</a:t>
            </a:r>
            <a:r>
              <a:rPr lang="en-US" altLang="zh-CN" sz="1600" dirty="0">
                <a:latin typeface="+mj-ea"/>
                <a:ea typeface="+mj-ea"/>
              </a:rPr>
              <a:t>magic</a:t>
            </a:r>
            <a:r>
              <a:rPr lang="zh-CN" altLang="en-US" sz="1600" dirty="0">
                <a:latin typeface="+mj-ea"/>
                <a:ea typeface="+mj-ea"/>
              </a:rPr>
              <a:t>字符串创建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836" y="3078367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X$Q}UX[9AYJ(T2D}RX}IW(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6827" y="3759683"/>
            <a:ext cx="6128340" cy="1152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47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变量命名不规范，容易引起歧义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这个枚举型表示时间归并的粒度，</a:t>
            </a:r>
            <a:r>
              <a:rPr lang="en-US" altLang="zh-CN" sz="1600" dirty="0">
                <a:latin typeface="+mj-ea"/>
                <a:ea typeface="+mj-ea"/>
              </a:rPr>
              <a:t>sum</a:t>
            </a:r>
            <a:r>
              <a:rPr lang="zh-CN" altLang="en-US" sz="1600" dirty="0">
                <a:latin typeface="+mj-ea"/>
                <a:ea typeface="+mj-ea"/>
              </a:rPr>
              <a:t>表示不按时间做归并，改成</a:t>
            </a:r>
            <a:r>
              <a:rPr lang="en-US" altLang="zh-CN" sz="1600" dirty="0">
                <a:latin typeface="+mj-ea"/>
                <a:ea typeface="+mj-ea"/>
              </a:rPr>
              <a:t>none</a:t>
            </a:r>
            <a:r>
              <a:rPr lang="zh-CN" altLang="en-US" sz="1600" dirty="0">
                <a:latin typeface="+mj-ea"/>
                <a:ea typeface="+mj-ea"/>
              </a:rPr>
              <a:t>或者</a:t>
            </a:r>
            <a:r>
              <a:rPr lang="en-US" altLang="zh-CN" sz="1600" dirty="0" err="1">
                <a:latin typeface="+mj-ea"/>
                <a:ea typeface="+mj-ea"/>
              </a:rPr>
              <a:t>na</a:t>
            </a:r>
            <a:r>
              <a:rPr lang="zh-CN" altLang="en-US" sz="1600" dirty="0">
                <a:latin typeface="+mj-ea"/>
                <a:ea typeface="+mj-ea"/>
              </a:rPr>
              <a:t>可能会更容易理解一些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枚举型应该全部大写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4590" y="371003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TimeGranularity.java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1" name="Picture 1" descr="C:\Users\yuanyi01\AppData\Roaming\Tencent\Users\165018206\QQ\WinTemp\RichOle\Y4TIPI~H1QV@T%2SG)7$DB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0614" y="4214092"/>
            <a:ext cx="7255526" cy="792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074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变量命名不规范，容易引起歧义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这边的</a:t>
            </a:r>
            <a:r>
              <a:rPr lang="en-US" altLang="zh-CN" sz="1600" dirty="0" err="1">
                <a:latin typeface="+mj-ea"/>
                <a:ea typeface="+mj-ea"/>
              </a:rPr>
              <a:t>equalPairs</a:t>
            </a:r>
            <a:r>
              <a:rPr lang="zh-CN" altLang="en-US" sz="1600" dirty="0">
                <a:latin typeface="+mj-ea"/>
                <a:ea typeface="+mj-ea"/>
              </a:rPr>
              <a:t>其实是</a:t>
            </a:r>
            <a:r>
              <a:rPr lang="en-US" altLang="zh-CN" sz="1600" dirty="0">
                <a:latin typeface="+mj-ea"/>
                <a:ea typeface="+mj-ea"/>
              </a:rPr>
              <a:t>join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on</a:t>
            </a:r>
            <a:r>
              <a:rPr lang="zh-CN" altLang="en-US" sz="1600" dirty="0">
                <a:latin typeface="+mj-ea"/>
                <a:ea typeface="+mj-ea"/>
              </a:rPr>
              <a:t>条件，</a:t>
            </a:r>
            <a:r>
              <a:rPr lang="en-US" altLang="zh-CN" sz="1600" dirty="0">
                <a:latin typeface="+mj-ea"/>
                <a:ea typeface="+mj-ea"/>
              </a:rPr>
              <a:t>Pair</a:t>
            </a:r>
            <a:r>
              <a:rPr lang="zh-CN" altLang="en-US" sz="1600" dirty="0">
                <a:latin typeface="+mj-ea"/>
                <a:ea typeface="+mj-ea"/>
              </a:rPr>
              <a:t>中的两个字符串分别表示左表和右表的</a:t>
            </a:r>
            <a:r>
              <a:rPr lang="zh-CN" altLang="en-US" sz="1600" dirty="0" smtClean="0">
                <a:latin typeface="+mj-ea"/>
                <a:ea typeface="+mj-ea"/>
              </a:rPr>
              <a:t>列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    不论</a:t>
            </a:r>
            <a:r>
              <a:rPr lang="zh-CN" altLang="en-US" sz="1600" dirty="0">
                <a:latin typeface="+mj-ea"/>
                <a:ea typeface="+mj-ea"/>
              </a:rPr>
              <a:t>是</a:t>
            </a:r>
            <a:r>
              <a:rPr lang="en-US" altLang="zh-CN" sz="1600" dirty="0">
                <a:latin typeface="+mj-ea"/>
                <a:ea typeface="+mj-ea"/>
              </a:rPr>
              <a:t>Pair</a:t>
            </a:r>
            <a:r>
              <a:rPr lang="zh-CN" altLang="en-US" sz="1600" dirty="0">
                <a:latin typeface="+mj-ea"/>
                <a:ea typeface="+mj-ea"/>
              </a:rPr>
              <a:t>对象中</a:t>
            </a:r>
            <a:r>
              <a:rPr lang="en-US" altLang="zh-CN" sz="1600" dirty="0" err="1">
                <a:latin typeface="+mj-ea"/>
                <a:ea typeface="+mj-ea"/>
              </a:rPr>
              <a:t>getKey</a:t>
            </a:r>
            <a:r>
              <a:rPr lang="en-US" altLang="zh-CN" sz="1600" dirty="0">
                <a:latin typeface="+mj-ea"/>
                <a:ea typeface="+mj-ea"/>
              </a:rPr>
              <a:t>()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 err="1">
                <a:latin typeface="+mj-ea"/>
                <a:ea typeface="+mj-ea"/>
              </a:rPr>
              <a:t>getValue</a:t>
            </a:r>
            <a:r>
              <a:rPr lang="en-US" altLang="zh-CN" sz="1600" dirty="0">
                <a:latin typeface="+mj-ea"/>
                <a:ea typeface="+mj-ea"/>
              </a:rPr>
              <a:t>()</a:t>
            </a:r>
            <a:r>
              <a:rPr lang="zh-CN" altLang="en-US" sz="1600" dirty="0">
                <a:latin typeface="+mj-ea"/>
                <a:ea typeface="+mj-ea"/>
              </a:rPr>
              <a:t>还是</a:t>
            </a:r>
            <a:r>
              <a:rPr lang="en-US" altLang="zh-CN" sz="1600" dirty="0" err="1">
                <a:latin typeface="+mj-ea"/>
                <a:ea typeface="+mj-ea"/>
              </a:rPr>
              <a:t>keyProps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 err="1">
                <a:latin typeface="+mj-ea"/>
                <a:ea typeface="+mj-ea"/>
              </a:rPr>
              <a:t>valueProps</a:t>
            </a:r>
            <a:r>
              <a:rPr lang="zh-CN" altLang="en-US" sz="1600" dirty="0">
                <a:latin typeface="+mj-ea"/>
                <a:ea typeface="+mj-ea"/>
              </a:rPr>
              <a:t>两个列表的命名都完全不能体现这一点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    如果</a:t>
            </a:r>
            <a:r>
              <a:rPr lang="zh-CN" altLang="en-US" sz="1600" dirty="0">
                <a:latin typeface="+mj-ea"/>
                <a:ea typeface="+mj-ea"/>
              </a:rPr>
              <a:t>第一次看代码完全不知道这边在干什么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G2O)$$02X)@(3WG[K~9LR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1456" y="4021681"/>
            <a:ext cx="5233030" cy="129614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853384" y="35495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14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部分常量定义没有统一处理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63" y="2820817"/>
            <a:ext cx="8136247" cy="1405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34" y="4602891"/>
            <a:ext cx="9689707" cy="122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04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没有遵循编码规范，很多</a:t>
            </a:r>
            <a:r>
              <a:rPr lang="en-US" altLang="zh-CN" sz="1600" dirty="0">
                <a:latin typeface="+mj-ea"/>
                <a:ea typeface="+mj-ea"/>
              </a:rPr>
              <a:t>for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>
                <a:latin typeface="+mj-ea"/>
                <a:ea typeface="+mj-ea"/>
              </a:rPr>
              <a:t>if</a:t>
            </a:r>
            <a:r>
              <a:rPr lang="zh-CN" altLang="en-US" sz="1600" dirty="0">
                <a:latin typeface="+mj-ea"/>
                <a:ea typeface="+mj-ea"/>
              </a:rPr>
              <a:t>只有一行就没有加上</a:t>
            </a:r>
            <a:r>
              <a:rPr lang="en-US" altLang="zh-CN" sz="1600" dirty="0">
                <a:latin typeface="+mj-ea"/>
                <a:ea typeface="+mj-ea"/>
              </a:rPr>
              <a:t>{}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14305" y="3332183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$@LEA9COJ5A3KPR{~E]D(N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8241" y="3804301"/>
            <a:ext cx="3962400" cy="90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53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同一个功能没有进行封装，而是多次传入参数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这些函数的作用都是初始化</a:t>
            </a:r>
            <a:r>
              <a:rPr lang="en-US" altLang="zh-CN" sz="1600" dirty="0">
                <a:latin typeface="+mj-ea"/>
                <a:ea typeface="+mj-ea"/>
              </a:rPr>
              <a:t>join</a:t>
            </a:r>
            <a:r>
              <a:rPr lang="zh-CN" altLang="en-US" sz="1600" dirty="0">
                <a:latin typeface="+mj-ea"/>
                <a:ea typeface="+mj-ea"/>
              </a:rPr>
              <a:t>之前的状态，对于这种多个条件的情况应该封装成对象，一次性传入</a:t>
            </a:r>
            <a:r>
              <a:rPr lang="zh-CN" altLang="en-US" sz="1600" dirty="0" smtClean="0">
                <a:latin typeface="+mj-ea"/>
                <a:ea typeface="+mj-ea"/>
              </a:rPr>
              <a:t>，而</a:t>
            </a:r>
            <a:r>
              <a:rPr lang="zh-CN" altLang="en-US" sz="1600" dirty="0">
                <a:latin typeface="+mj-ea"/>
                <a:ea typeface="+mj-ea"/>
              </a:rPr>
              <a:t>不是多次传入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ITI3~B80SV$IRL)T$IN191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1127" y="3164202"/>
            <a:ext cx="7522718" cy="302433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29079" y="2692084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Frame.java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45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limit index</a:t>
            </a:r>
            <a:r>
              <a:rPr lang="zh-CN" altLang="en-US" sz="1600" dirty="0">
                <a:latin typeface="+mj-ea"/>
                <a:ea typeface="+mj-ea"/>
              </a:rPr>
              <a:t>应该从</a:t>
            </a:r>
            <a:r>
              <a:rPr lang="en-US" altLang="zh-CN" sz="1600" dirty="0">
                <a:latin typeface="+mj-ea"/>
                <a:ea typeface="+mj-ea"/>
              </a:rPr>
              <a:t>0</a:t>
            </a:r>
            <a:r>
              <a:rPr lang="zh-CN" altLang="en-US" sz="1600" dirty="0">
                <a:latin typeface="+mj-ea"/>
                <a:ea typeface="+mj-ea"/>
              </a:rPr>
              <a:t>开始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</a:p>
          <a:p>
            <a:r>
              <a:rPr lang="zh-CN" altLang="en-US" sz="1600" dirty="0">
                <a:latin typeface="+mj-ea"/>
                <a:ea typeface="+mj-ea"/>
              </a:rPr>
              <a:t>校验不应该放在</a:t>
            </a:r>
            <a:r>
              <a:rPr lang="en-US" altLang="zh-CN" sz="1600" dirty="0" err="1">
                <a:latin typeface="+mj-ea"/>
                <a:ea typeface="+mj-ea"/>
              </a:rPr>
              <a:t>toSql</a:t>
            </a:r>
            <a:r>
              <a:rPr lang="zh-CN" altLang="en-US" sz="1600" dirty="0">
                <a:latin typeface="+mj-ea"/>
                <a:ea typeface="+mj-ea"/>
              </a:rPr>
              <a:t>里，应该放在构造函数中，如果</a:t>
            </a:r>
            <a:r>
              <a:rPr lang="en-US" altLang="zh-CN" sz="1600" dirty="0">
                <a:latin typeface="+mj-ea"/>
                <a:ea typeface="+mj-ea"/>
              </a:rPr>
              <a:t>begin</a:t>
            </a:r>
            <a:r>
              <a:rPr lang="zh-CN" altLang="en-US" sz="1600" dirty="0">
                <a:latin typeface="+mj-ea"/>
                <a:ea typeface="+mj-ea"/>
              </a:rPr>
              <a:t>和</a:t>
            </a:r>
            <a:r>
              <a:rPr lang="en-US" altLang="zh-CN" sz="1600" dirty="0">
                <a:latin typeface="+mj-ea"/>
                <a:ea typeface="+mj-ea"/>
              </a:rPr>
              <a:t>end</a:t>
            </a:r>
            <a:r>
              <a:rPr lang="zh-CN" altLang="en-US" sz="1600" dirty="0">
                <a:latin typeface="+mj-ea"/>
                <a:ea typeface="+mj-ea"/>
              </a:rPr>
              <a:t>不合法直接抛出</a:t>
            </a:r>
            <a:r>
              <a:rPr lang="en-US" altLang="zh-CN" sz="1600" dirty="0">
                <a:latin typeface="+mj-ea"/>
                <a:ea typeface="+mj-ea"/>
              </a:rPr>
              <a:t>Exception</a:t>
            </a:r>
            <a:r>
              <a:rPr lang="zh-CN" altLang="en-US" sz="1600" dirty="0">
                <a:latin typeface="+mj-ea"/>
                <a:ea typeface="+mj-ea"/>
              </a:rPr>
              <a:t>，否则不利于排查问题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9" name="Picture 1" descr="C:\Users\yuanyi01\AppData\Roaming\Tencent\Users\165018206\QQ\WinTemp\RichOle\GR(8`0N1YU1G$(IV689__`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1471" y="3020400"/>
            <a:ext cx="4992908" cy="3312368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4683639" y="5036624"/>
            <a:ext cx="1800200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1391" y="2548282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Limit.java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05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这个函数的本意是判断某一行中指定的某个值是否在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集合中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是定值，所以不必每次都</a:t>
            </a:r>
            <a:r>
              <a:rPr lang="en-US" altLang="zh-CN" sz="1600" dirty="0">
                <a:latin typeface="+mj-ea"/>
                <a:ea typeface="+mj-ea"/>
              </a:rPr>
              <a:t>new</a:t>
            </a:r>
            <a:r>
              <a:rPr lang="zh-CN" altLang="en-US" sz="1600" dirty="0">
                <a:latin typeface="+mj-ea"/>
                <a:ea typeface="+mj-ea"/>
              </a:rPr>
              <a:t>一个</a:t>
            </a:r>
            <a:r>
              <a:rPr lang="en-US" altLang="zh-CN" sz="1600" dirty="0" err="1">
                <a:latin typeface="+mj-ea"/>
                <a:ea typeface="+mj-ea"/>
              </a:rPr>
              <a:t>ArrayList</a:t>
            </a:r>
            <a:r>
              <a:rPr lang="zh-CN" altLang="en-US" sz="1600" dirty="0">
                <a:latin typeface="+mj-ea"/>
                <a:ea typeface="+mj-ea"/>
              </a:rPr>
              <a:t>出来，</a:t>
            </a:r>
            <a:r>
              <a:rPr lang="en-US" altLang="zh-CN" sz="1600" dirty="0">
                <a:latin typeface="+mj-ea"/>
                <a:ea typeface="+mj-ea"/>
              </a:rPr>
              <a:t>Function</a:t>
            </a:r>
            <a:r>
              <a:rPr lang="zh-CN" altLang="en-US" sz="1600" dirty="0">
                <a:latin typeface="+mj-ea"/>
                <a:ea typeface="+mj-ea"/>
              </a:rPr>
              <a:t>同理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transfrom</a:t>
            </a:r>
            <a:r>
              <a:rPr lang="zh-CN" altLang="en-US" sz="1600" dirty="0">
                <a:latin typeface="+mj-ea"/>
                <a:ea typeface="+mj-ea"/>
              </a:rPr>
              <a:t>是将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数组转化为一个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数组，但是能保证</a:t>
            </a:r>
            <a:r>
              <a:rPr lang="en-US" altLang="zh-CN" sz="1600" dirty="0" err="1">
                <a:latin typeface="+mj-ea"/>
                <a:ea typeface="+mj-ea"/>
              </a:rPr>
              <a:t>targetVal</a:t>
            </a:r>
            <a:r>
              <a:rPr lang="zh-CN" altLang="en-US" sz="1600" dirty="0">
                <a:latin typeface="+mj-ea"/>
                <a:ea typeface="+mj-ea"/>
              </a:rPr>
              <a:t>一定是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吗？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</a:p>
          <a:p>
            <a:r>
              <a:rPr lang="en-US" altLang="zh-CN" sz="1600" dirty="0">
                <a:latin typeface="+mj-ea"/>
                <a:ea typeface="+mj-ea"/>
              </a:rPr>
              <a:t>List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contains</a:t>
            </a:r>
            <a:r>
              <a:rPr lang="zh-CN" altLang="en-US" sz="1600" dirty="0">
                <a:latin typeface="+mj-ea"/>
                <a:ea typeface="+mj-ea"/>
              </a:rPr>
              <a:t>会遍历整个列表，比较好的做法是直接用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做一个</a:t>
            </a:r>
            <a:r>
              <a:rPr lang="en-US" altLang="zh-CN" sz="1600" dirty="0">
                <a:latin typeface="+mj-ea"/>
                <a:ea typeface="+mj-ea"/>
              </a:rPr>
              <a:t>Set</a:t>
            </a:r>
          </a:p>
        </p:txBody>
      </p:sp>
      <p:pic>
        <p:nvPicPr>
          <p:cNvPr id="8" name="Picture 1" descr="C:\Users\yuanyi01\AppData\Roaming\Tencent\Users\165018206\QQ\WinTemp\RichOle\{S0Q$)CHXX9AB{JS3A~8E%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2996" y="3861048"/>
            <a:ext cx="8586250" cy="208823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548980" y="350100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Resrictions.java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46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类的职责不明确，很多类都兼具多种不同的功能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Order</a:t>
            </a:r>
            <a:r>
              <a:rPr lang="zh-CN" altLang="en-US" sz="1600" dirty="0">
                <a:latin typeface="+mj-ea"/>
                <a:ea typeface="+mj-ea"/>
              </a:rPr>
              <a:t>既是生成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的类的封装，又是一个比较器，而作为一个比较器，它的功能只是看</a:t>
            </a:r>
            <a:r>
              <a:rPr lang="en-US" altLang="zh-CN" sz="1600" dirty="0" err="1">
                <a:latin typeface="+mj-ea"/>
                <a:ea typeface="+mj-ea"/>
              </a:rPr>
              <a:t>asc</a:t>
            </a:r>
            <a:r>
              <a:rPr lang="zh-CN" altLang="en-US" sz="1600" dirty="0">
                <a:latin typeface="+mj-ea"/>
                <a:ea typeface="+mj-ea"/>
              </a:rPr>
              <a:t>或</a:t>
            </a:r>
            <a:r>
              <a:rPr lang="en-US" altLang="zh-CN" sz="1600" dirty="0" err="1">
                <a:latin typeface="+mj-ea"/>
                <a:ea typeface="+mj-ea"/>
              </a:rPr>
              <a:t>desc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2" descr="C:\Users\yuanyi01\AppData\Roaming\Tencent\Users\165018206\QQ\WinTemp\RichOle\MFJ0_6BAVWUY9V}OY$UF3(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2870" y="2789639"/>
            <a:ext cx="5901735" cy="374639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82993" y="3884408"/>
            <a:ext cx="251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Order.java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8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类的职责不明确，很多类都兼具多种不同的功能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Resrictions</a:t>
            </a:r>
            <a:r>
              <a:rPr lang="zh-CN" altLang="en-US" sz="1600" dirty="0">
                <a:latin typeface="+mj-ea"/>
                <a:ea typeface="+mj-ea"/>
              </a:rPr>
              <a:t>既是生成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的类的封装，又是一个验证工具，验证某个值是否在拼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in</a:t>
            </a:r>
            <a:r>
              <a:rPr lang="zh-CN" altLang="en-US" sz="1600" dirty="0">
                <a:latin typeface="+mj-ea"/>
                <a:ea typeface="+mj-ea"/>
              </a:rPr>
              <a:t>语句的</a:t>
            </a:r>
            <a:r>
              <a:rPr lang="en-US" altLang="zh-CN" sz="1600" dirty="0">
                <a:latin typeface="+mj-ea"/>
                <a:ea typeface="+mj-ea"/>
              </a:rPr>
              <a:t>value</a:t>
            </a:r>
            <a:r>
              <a:rPr lang="zh-CN" altLang="en-US" sz="1600" dirty="0">
                <a:latin typeface="+mj-ea"/>
                <a:ea typeface="+mj-ea"/>
              </a:rPr>
              <a:t>列表中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8" name="Picture 1" descr="C:\Users\yuanyi01\AppData\Roaming\Tencent\Users\165018206\QQ\WinTemp\RichOle\14P@)PGSN3K}~~ZE1HMBU%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182" y="2597915"/>
            <a:ext cx="6695120" cy="39025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804991" y="4346345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Resrictions.java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1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过度使用包装器类型，所有从</a:t>
            </a:r>
            <a:r>
              <a:rPr lang="en-US" altLang="zh-CN" sz="1600" dirty="0" err="1">
                <a:latin typeface="+mj-ea"/>
                <a:ea typeface="+mj-ea"/>
              </a:rPr>
              <a:t>resultSet</a:t>
            </a:r>
            <a:r>
              <a:rPr lang="zh-CN" altLang="en-US" sz="1600" dirty="0">
                <a:latin typeface="+mj-ea"/>
                <a:ea typeface="+mj-ea"/>
              </a:rPr>
              <a:t>中获取的字段全部使用</a:t>
            </a:r>
            <a:r>
              <a:rPr lang="en-US" altLang="zh-CN" sz="1600" dirty="0" err="1">
                <a:latin typeface="+mj-ea"/>
                <a:ea typeface="+mj-ea"/>
              </a:rPr>
              <a:t>getObject</a:t>
            </a:r>
            <a:r>
              <a:rPr lang="zh-CN" altLang="en-US" sz="1600" dirty="0">
                <a:latin typeface="+mj-ea"/>
                <a:ea typeface="+mj-ea"/>
              </a:rPr>
              <a:t>获取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使用</a:t>
            </a:r>
            <a:r>
              <a:rPr lang="zh-CN" altLang="en-US" sz="1600" dirty="0">
                <a:latin typeface="+mj-ea"/>
                <a:ea typeface="+mj-ea"/>
              </a:rPr>
              <a:t>时再判断类型，非常不优雅，而且对性能会有很大影响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9627" y="2965802"/>
            <a:ext cx="33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QueryExcutorImpl.java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1" descr="C:\Users\yuanyi01\AppData\Roaming\Tencent\Users\165018206\QQ\WinTemp\RichOle\[OOB2$F[O@2HDO)5FITADI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5611" y="3397850"/>
            <a:ext cx="8064896" cy="23058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503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过度使用包装器类型，所有从</a:t>
            </a:r>
            <a:r>
              <a:rPr lang="en-US" altLang="zh-CN" sz="1600" dirty="0" err="1">
                <a:latin typeface="+mj-ea"/>
                <a:ea typeface="+mj-ea"/>
              </a:rPr>
              <a:t>resultSet</a:t>
            </a:r>
            <a:r>
              <a:rPr lang="zh-CN" altLang="en-US" sz="1600" dirty="0">
                <a:latin typeface="+mj-ea"/>
                <a:ea typeface="+mj-ea"/>
              </a:rPr>
              <a:t>中获取的字段全部使用</a:t>
            </a:r>
            <a:r>
              <a:rPr lang="en-US" altLang="zh-CN" sz="1600" dirty="0" err="1">
                <a:latin typeface="+mj-ea"/>
                <a:ea typeface="+mj-ea"/>
              </a:rPr>
              <a:t>getObject</a:t>
            </a:r>
            <a:r>
              <a:rPr lang="zh-CN" altLang="en-US" sz="1600" dirty="0">
                <a:latin typeface="+mj-ea"/>
                <a:ea typeface="+mj-ea"/>
              </a:rPr>
              <a:t>获取，使用时再判断</a:t>
            </a:r>
            <a:r>
              <a:rPr lang="zh-CN" altLang="en-US" sz="1600" dirty="0" smtClean="0">
                <a:latin typeface="+mj-ea"/>
                <a:ea typeface="+mj-ea"/>
              </a:rPr>
              <a:t>类型，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非常</a:t>
            </a:r>
            <a:r>
              <a:rPr lang="zh-CN" altLang="en-US" sz="1600" dirty="0">
                <a:latin typeface="+mj-ea"/>
                <a:ea typeface="+mj-ea"/>
              </a:rPr>
              <a:t>不优雅，而且对性能会有很大</a:t>
            </a:r>
            <a:r>
              <a:rPr lang="zh-CN" altLang="en-US" sz="1600" dirty="0" smtClean="0">
                <a:latin typeface="+mj-ea"/>
                <a:ea typeface="+mj-ea"/>
              </a:rPr>
              <a:t>影响</a:t>
            </a:r>
            <a:endParaRPr lang="en-US" altLang="zh-CN" sz="1600" dirty="0" smtClean="0">
              <a:latin typeface="+mj-ea"/>
              <a:ea typeface="+mj-ea"/>
            </a:endParaRPr>
          </a:p>
          <a:p>
            <a:r>
              <a:rPr lang="zh-CN" altLang="en-US" sz="1600" kern="0" dirty="0" smtClean="0">
                <a:latin typeface="+mj-ea"/>
                <a:ea typeface="+mj-ea"/>
              </a:rPr>
              <a:t>这个</a:t>
            </a:r>
            <a:r>
              <a:rPr lang="zh-CN" altLang="en-US" sz="1600" kern="0" dirty="0">
                <a:latin typeface="+mj-ea"/>
                <a:ea typeface="+mj-ea"/>
              </a:rPr>
              <a:t>转换真的有意义吗？从</a:t>
            </a:r>
            <a:r>
              <a:rPr lang="en-US" altLang="zh-CN" sz="1600" kern="0" dirty="0">
                <a:latin typeface="+mj-ea"/>
                <a:ea typeface="+mj-ea"/>
              </a:rPr>
              <a:t>object</a:t>
            </a:r>
            <a:r>
              <a:rPr lang="zh-CN" altLang="en-US" sz="1600" kern="0" dirty="0">
                <a:latin typeface="+mj-ea"/>
                <a:ea typeface="+mj-ea"/>
              </a:rPr>
              <a:t>中取出原始类型，在返回的时候又被包装</a:t>
            </a:r>
            <a:endParaRPr lang="en-US" altLang="zh-CN" sz="1600" kern="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/>
          </a:p>
        </p:txBody>
      </p:sp>
      <p:pic>
        <p:nvPicPr>
          <p:cNvPr id="8" name="Picture 1" descr="C:\Users\yuanyi01\AppData\Roaming\Tencent\Users\165018206\QQ\WinTemp\RichOle\BO5JS{CW586BFDD48BWZ2_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8486" y="2877855"/>
            <a:ext cx="4234753" cy="3697389"/>
          </a:xfrm>
          <a:prstGeom prst="rect">
            <a:avLst/>
          </a:prstGeom>
          <a:noFill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701" y="3963262"/>
            <a:ext cx="218122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477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对象封装不彻底，或者根本没有封装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SqlBuilder</a:t>
            </a:r>
            <a:r>
              <a:rPr lang="zh-CN" altLang="en-US" sz="1600" dirty="0">
                <a:latin typeface="+mj-ea"/>
                <a:ea typeface="+mj-ea"/>
              </a:rPr>
              <a:t>中拼接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的时候，是一点一点手动拼出来的，更好的做法是直接用对象生成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如</a:t>
            </a:r>
            <a:r>
              <a:rPr lang="en-US" altLang="zh-CN" sz="1600" dirty="0">
                <a:latin typeface="+mj-ea"/>
                <a:ea typeface="+mj-ea"/>
              </a:rPr>
              <a:t>” limit “</a:t>
            </a:r>
            <a:r>
              <a:rPr lang="zh-CN" altLang="en-US" sz="1600" dirty="0">
                <a:latin typeface="+mj-ea"/>
                <a:ea typeface="+mj-ea"/>
              </a:rPr>
              <a:t>可以直接在</a:t>
            </a:r>
            <a:r>
              <a:rPr lang="en-US" altLang="zh-CN" sz="1600" dirty="0">
                <a:latin typeface="+mj-ea"/>
                <a:ea typeface="+mj-ea"/>
              </a:rPr>
              <a:t>Limit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 err="1">
                <a:latin typeface="+mj-ea"/>
                <a:ea typeface="+mj-ea"/>
              </a:rPr>
              <a:t>toString</a:t>
            </a:r>
            <a:r>
              <a:rPr lang="zh-CN" altLang="en-US" sz="1600" dirty="0">
                <a:latin typeface="+mj-ea"/>
                <a:ea typeface="+mj-ea"/>
              </a:rPr>
              <a:t>中产生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53LDEOS0{YHJ{0P87_IKO3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4301" y="3111999"/>
            <a:ext cx="5719306" cy="274662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85744" y="3972278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74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对象封装不彻底，或者根本没有封装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既然已经有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对象了，这段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拼接逻辑可以直接放在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对象中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8" name="Picture 1" descr="C:\Users\yuanyi01\AppData\Roaming\Tencent\Users\165018206\QQ\WinTemp\RichOle\]4SU(A05XGXL5%5$)]O)~8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4081" y="2600892"/>
            <a:ext cx="4976138" cy="415050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051753" y="415246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68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Hashmap</a:t>
            </a:r>
            <a:r>
              <a:rPr lang="en-US" altLang="zh-CN" dirty="0" smtClean="0">
                <a:latin typeface="+mj-ea"/>
                <a:ea typeface="+mj-ea"/>
              </a:rPr>
              <a:t> new</a:t>
            </a:r>
            <a:r>
              <a:rPr lang="zh-CN" altLang="en-US" dirty="0" smtClean="0">
                <a:latin typeface="+mj-ea"/>
                <a:ea typeface="+mj-ea"/>
              </a:rPr>
              <a:t>问题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部分</a:t>
            </a:r>
            <a:r>
              <a:rPr lang="en-US" altLang="zh-CN" sz="2400" dirty="0" err="1">
                <a:latin typeface="+mj-ea"/>
                <a:ea typeface="+mj-ea"/>
              </a:rPr>
              <a:t>Hashmap</a:t>
            </a:r>
            <a:r>
              <a:rPr lang="en-US" altLang="zh-CN" sz="2400" dirty="0">
                <a:latin typeface="+mj-ea"/>
                <a:ea typeface="+mj-ea"/>
              </a:rPr>
              <a:t> new</a:t>
            </a:r>
            <a:r>
              <a:rPr lang="zh-CN" altLang="en-US" sz="2400" dirty="0" smtClean="0">
                <a:latin typeface="+mj-ea"/>
                <a:ea typeface="+mj-ea"/>
              </a:rPr>
              <a:t>时未指定大小（对于可能数据量较大的数据）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01" y="3628897"/>
            <a:ext cx="10349727" cy="86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036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对报表的抽象不合理，报表的列被分为了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 smtClean="0">
                <a:latin typeface="+mj-ea"/>
                <a:ea typeface="+mj-ea"/>
              </a:rPr>
              <a:t>），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en-US" altLang="zh-CN" sz="1600" dirty="0" smtClean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（有特殊规则的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），</a:t>
            </a:r>
            <a:r>
              <a:rPr lang="en-US" altLang="zh-CN" sz="1600" dirty="0" err="1">
                <a:latin typeface="+mj-ea"/>
                <a:ea typeface="+mj-ea"/>
              </a:rPr>
              <a:t>UserId</a:t>
            </a:r>
            <a:r>
              <a:rPr lang="zh-CN" altLang="en-US" sz="1600" dirty="0">
                <a:latin typeface="+mj-ea"/>
                <a:ea typeface="+mj-ea"/>
              </a:rPr>
              <a:t>（意义不明的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），</a:t>
            </a:r>
            <a:r>
              <a:rPr lang="en-US" altLang="zh-CN" sz="1600" dirty="0">
                <a:latin typeface="+mj-ea"/>
                <a:ea typeface="+mj-ea"/>
              </a:rPr>
              <a:t>Metric</a:t>
            </a: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value</a:t>
            </a:r>
            <a:r>
              <a:rPr lang="zh-CN" altLang="en-US" sz="1600" dirty="0">
                <a:latin typeface="+mj-ea"/>
                <a:ea typeface="+mj-ea"/>
              </a:rPr>
              <a:t>）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如果</a:t>
            </a:r>
            <a:r>
              <a:rPr lang="en-US" altLang="zh-CN" sz="1600" dirty="0" err="1">
                <a:latin typeface="+mj-ea"/>
                <a:ea typeface="+mj-ea"/>
              </a:rPr>
              <a:t>UserId</a:t>
            </a:r>
            <a:r>
              <a:rPr lang="zh-CN" altLang="en-US" sz="1600" dirty="0">
                <a:latin typeface="+mj-ea"/>
                <a:ea typeface="+mj-ea"/>
              </a:rPr>
              <a:t>没有特殊用途，那么直接归为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即可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也是一种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，只是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的规则比较特殊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那么</a:t>
            </a:r>
            <a:r>
              <a:rPr lang="zh-CN" altLang="en-US" sz="1600" dirty="0">
                <a:latin typeface="+mj-ea"/>
                <a:ea typeface="+mj-ea"/>
              </a:rPr>
              <a:t>对于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的处理应该是既是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，又附加一个特殊规则，比如加上两个</a:t>
            </a:r>
            <a:r>
              <a:rPr lang="en-US" altLang="zh-CN" sz="1600" dirty="0">
                <a:latin typeface="+mj-ea"/>
                <a:ea typeface="+mj-ea"/>
              </a:rPr>
              <a:t>Annotation</a:t>
            </a:r>
          </a:p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在</a:t>
            </a:r>
            <a:r>
              <a:rPr lang="en-US" altLang="zh-CN" sz="1600" dirty="0">
                <a:latin typeface="+mj-ea"/>
                <a:ea typeface="+mj-ea"/>
              </a:rPr>
              <a:t>select</a:t>
            </a:r>
            <a:r>
              <a:rPr lang="zh-CN" altLang="en-US" sz="1600" dirty="0">
                <a:latin typeface="+mj-ea"/>
                <a:ea typeface="+mj-ea"/>
              </a:rPr>
              <a:t>时，不应该直接把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为了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生成的值作为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这列本身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FMZ4X1P0ZBHZJ}062THJ)V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1908" y="4437112"/>
            <a:ext cx="7643054" cy="144016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661908" y="3933056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09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将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和用作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分开，就不会出现使用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时的一些特殊处理逻辑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在聚合的粒度为</a:t>
            </a:r>
            <a:r>
              <a:rPr lang="en-US" altLang="zh-CN" sz="1600" dirty="0">
                <a:latin typeface="+mj-ea"/>
                <a:ea typeface="+mj-ea"/>
              </a:rPr>
              <a:t>week</a:t>
            </a:r>
            <a:r>
              <a:rPr lang="zh-CN" altLang="en-US" sz="1600" dirty="0">
                <a:latin typeface="+mj-ea"/>
                <a:ea typeface="+mj-ea"/>
              </a:rPr>
              <a:t>时，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列为</a:t>
            </a:r>
            <a:r>
              <a:rPr lang="en-US" altLang="zh-CN" sz="1600" dirty="0">
                <a:latin typeface="+mj-ea"/>
                <a:ea typeface="+mj-ea"/>
              </a:rPr>
              <a:t>1970-1-1</a:t>
            </a:r>
            <a:r>
              <a:rPr lang="zh-CN" altLang="en-US" sz="1600" dirty="0">
                <a:latin typeface="+mj-ea"/>
                <a:ea typeface="+mj-ea"/>
              </a:rPr>
              <a:t>至今的周数，要再反过来转换为时间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8850" y="276305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J2Q~OD8ZAB1N41K_2K~MIM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4874" y="3195098"/>
            <a:ext cx="8363452" cy="3024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479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对数据库的访问过于原始，没有使用任何框架，没有连接池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4TMZ{DM7H9ON4TW07G9Z~)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4729" y="2611526"/>
            <a:ext cx="6893619" cy="388843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2721" y="217947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SimpleDateSource.java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42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从数据库中获取数据后，没有直接映射到对象上，而是放入了一个</a:t>
            </a:r>
            <a:r>
              <a:rPr lang="en-US" altLang="zh-CN" sz="1600" dirty="0">
                <a:latin typeface="+mj-ea"/>
                <a:ea typeface="+mj-ea"/>
              </a:rPr>
              <a:t>Table</a:t>
            </a:r>
            <a:r>
              <a:rPr lang="zh-CN" altLang="en-US" sz="1600" dirty="0">
                <a:latin typeface="+mj-ea"/>
                <a:ea typeface="+mj-ea"/>
              </a:rPr>
              <a:t>中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en-US" altLang="zh-CN" sz="1600" dirty="0" smtClean="0">
                <a:latin typeface="+mj-ea"/>
                <a:ea typeface="+mj-ea"/>
              </a:rPr>
              <a:t>Table</a:t>
            </a:r>
            <a:r>
              <a:rPr lang="zh-CN" altLang="en-US" sz="1600" dirty="0">
                <a:latin typeface="+mj-ea"/>
                <a:ea typeface="+mj-ea"/>
              </a:rPr>
              <a:t>的使用极大的增加的了代码的复杂度，使得数据不得不用包装器对象，极大的影响了性能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0713" y="2995737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QueryExcutorImpl.java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[OOB2$F[O@2HDO)5FITADI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2113" y="3304218"/>
            <a:ext cx="8064896" cy="23058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814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>
                <a:latin typeface="+mj-ea"/>
                <a:ea typeface="+mj-ea"/>
              </a:rPr>
              <a:t>Frame</a:t>
            </a:r>
            <a:r>
              <a:rPr lang="zh-CN" altLang="en-US" sz="1600" dirty="0">
                <a:latin typeface="+mj-ea"/>
                <a:ea typeface="+mj-ea"/>
              </a:rPr>
              <a:t>内存中聚合会有性能问题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用一个</a:t>
            </a:r>
            <a:r>
              <a:rPr lang="en-US" altLang="zh-CN" sz="1600" dirty="0">
                <a:latin typeface="+mj-ea"/>
                <a:ea typeface="+mj-ea"/>
              </a:rPr>
              <a:t>Map</a:t>
            </a:r>
            <a:r>
              <a:rPr lang="zh-CN" altLang="en-US" sz="1600" dirty="0">
                <a:latin typeface="+mj-ea"/>
                <a:ea typeface="+mj-ea"/>
              </a:rPr>
              <a:t>作为另一个</a:t>
            </a:r>
            <a:r>
              <a:rPr lang="en-US" altLang="zh-CN" sz="1600" dirty="0">
                <a:latin typeface="+mj-ea"/>
                <a:ea typeface="+mj-ea"/>
              </a:rPr>
              <a:t>Map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</a:p>
          <a:p>
            <a:r>
              <a:rPr lang="zh-CN" altLang="en-US" sz="1600" dirty="0">
                <a:latin typeface="+mj-ea"/>
                <a:ea typeface="+mj-ea"/>
              </a:rPr>
              <a:t>用</a:t>
            </a:r>
            <a:r>
              <a:rPr lang="en-US" altLang="zh-CN" sz="1600" dirty="0">
                <a:latin typeface="+mj-ea"/>
                <a:ea typeface="+mj-ea"/>
              </a:rPr>
              <a:t>Object</a:t>
            </a:r>
            <a:r>
              <a:rPr lang="zh-CN" altLang="en-US" sz="1600" dirty="0">
                <a:latin typeface="+mj-ea"/>
                <a:ea typeface="+mj-ea"/>
              </a:rPr>
              <a:t>存储所有的值，这边就必须再强转一次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没有必要用</a:t>
            </a:r>
            <a:r>
              <a:rPr lang="en-US" altLang="zh-CN" sz="1600" dirty="0" err="1">
                <a:latin typeface="+mj-ea"/>
                <a:ea typeface="+mj-ea"/>
              </a:rPr>
              <a:t>Multimap</a:t>
            </a:r>
            <a:r>
              <a:rPr lang="zh-CN" altLang="en-US" sz="1600" dirty="0">
                <a:latin typeface="+mj-ea"/>
                <a:ea typeface="+mj-ea"/>
              </a:rPr>
              <a:t>，找到的时候就可以</a:t>
            </a:r>
            <a:r>
              <a:rPr lang="en-US" altLang="zh-CN" sz="1600" dirty="0">
                <a:latin typeface="+mj-ea"/>
                <a:ea typeface="+mj-ea"/>
              </a:rPr>
              <a:t>add</a:t>
            </a:r>
            <a:r>
              <a:rPr lang="zh-CN" altLang="en-US" sz="1600" dirty="0">
                <a:latin typeface="+mj-ea"/>
                <a:ea typeface="+mj-ea"/>
              </a:rPr>
              <a:t>了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真的有那么多需要在内存中聚合的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吗？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NRE782AU59R{UOC7I@G[4G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7660" y="2201475"/>
            <a:ext cx="6339112" cy="427346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225652" y="1697419"/>
            <a:ext cx="208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25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不安全的类型转换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这个方法是想在所有</a:t>
            </a:r>
            <a:r>
              <a:rPr lang="en-US" altLang="zh-CN" sz="1600" dirty="0" err="1">
                <a:latin typeface="+mj-ea"/>
                <a:ea typeface="+mj-ea"/>
              </a:rPr>
              <a:t>colName</a:t>
            </a:r>
            <a:r>
              <a:rPr lang="zh-CN" altLang="en-US" sz="1600" dirty="0">
                <a:latin typeface="+mj-ea"/>
                <a:ea typeface="+mj-ea"/>
              </a:rPr>
              <a:t>指定的列中查找</a:t>
            </a:r>
            <a:r>
              <a:rPr lang="en-US" altLang="zh-CN" sz="1600" dirty="0">
                <a:latin typeface="+mj-ea"/>
                <a:ea typeface="+mj-ea"/>
              </a:rPr>
              <a:t>keyword</a:t>
            </a:r>
            <a:r>
              <a:rPr lang="zh-CN" altLang="en-US" sz="1600" dirty="0">
                <a:latin typeface="+mj-ea"/>
                <a:ea typeface="+mj-ea"/>
              </a:rPr>
              <a:t>，但是没有保证取到的列中的元素一定是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类型的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8" name="Picture 1" descr="C:\Users\yuanyi01\AppData\Roaming\Tencent\Users\165018206\QQ\WinTemp\RichOle\FJ70JS1P($%D[D@F(313C4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3559" y="2618291"/>
            <a:ext cx="6279683" cy="391608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541611" y="4206999"/>
            <a:ext cx="268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8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对于除数为</a:t>
            </a:r>
            <a:r>
              <a:rPr lang="en-US" altLang="zh-CN" sz="1600" dirty="0">
                <a:latin typeface="+mj-ea"/>
                <a:ea typeface="+mj-ea"/>
              </a:rPr>
              <a:t>0</a:t>
            </a:r>
            <a:r>
              <a:rPr lang="zh-CN" altLang="en-US" sz="1600" dirty="0">
                <a:latin typeface="+mj-ea"/>
                <a:ea typeface="+mj-ea"/>
              </a:rPr>
              <a:t>没有充分的判断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只判断了</a:t>
            </a:r>
            <a:r>
              <a:rPr lang="en-US" altLang="zh-CN" sz="1600" dirty="0">
                <a:latin typeface="+mj-ea"/>
                <a:ea typeface="+mj-ea"/>
              </a:rPr>
              <a:t>Long</a:t>
            </a:r>
            <a:r>
              <a:rPr lang="zh-CN" altLang="en-US" sz="1600" dirty="0">
                <a:latin typeface="+mj-ea"/>
                <a:ea typeface="+mj-ea"/>
              </a:rPr>
              <a:t>和</a:t>
            </a:r>
            <a:r>
              <a:rPr lang="en-US" altLang="zh-CN" sz="1600" dirty="0">
                <a:latin typeface="+mj-ea"/>
                <a:ea typeface="+mj-ea"/>
              </a:rPr>
              <a:t>Integer</a:t>
            </a:r>
            <a:r>
              <a:rPr lang="zh-CN" altLang="en-US" sz="1600" dirty="0">
                <a:latin typeface="+mj-ea"/>
                <a:ea typeface="+mj-ea"/>
              </a:rPr>
              <a:t>，没有考虑其他类型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4}BY1{V6EG7QKF$AU_MWY7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4316" y="3872086"/>
            <a:ext cx="6943725" cy="15621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344476" y="336803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9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互踩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+mj-ea"/>
                <a:ea typeface="+mj-ea"/>
              </a:rPr>
              <a:t>大量的</a:t>
            </a:r>
            <a:r>
              <a:rPr lang="en-US" altLang="zh-CN" sz="2800" dirty="0" smtClean="0">
                <a:latin typeface="+mj-ea"/>
                <a:ea typeface="+mj-ea"/>
              </a:rPr>
              <a:t>if – else</a:t>
            </a:r>
            <a:r>
              <a:rPr lang="zh-CN" altLang="en-US" sz="2800" dirty="0" smtClean="0">
                <a:latin typeface="+mj-ea"/>
                <a:ea typeface="+mj-ea"/>
              </a:rPr>
              <a:t>，可以通过</a:t>
            </a:r>
            <a:r>
              <a:rPr lang="en-US" altLang="zh-CN" sz="2800" dirty="0" smtClean="0">
                <a:latin typeface="+mj-ea"/>
                <a:ea typeface="+mj-ea"/>
              </a:rPr>
              <a:t>Map</a:t>
            </a:r>
            <a:r>
              <a:rPr lang="zh-CN" altLang="en-US" sz="2800" dirty="0" smtClean="0">
                <a:latin typeface="+mj-ea"/>
                <a:ea typeface="+mj-ea"/>
              </a:rPr>
              <a:t>进行优化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19084" y="253438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7" name="Picture 1" descr="C:\Users\yuanyi01\AppData\Roaming\Tencent\Users\165018206\QQ\WinTemp\RichOle\]5R{XQDEZRSGPFLT(9S}H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6504" y="2390366"/>
            <a:ext cx="5112568" cy="44676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16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互踩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5" y="1663805"/>
            <a:ext cx="10775955" cy="5008844"/>
          </a:xfrm>
        </p:spPr>
        <p:txBody>
          <a:bodyPr wrap="none">
            <a:normAutofit/>
          </a:bodyPr>
          <a:lstStyle/>
          <a:p>
            <a:r>
              <a:rPr lang="zh-CN" altLang="en-US" sz="2800" dirty="0" smtClean="0">
                <a:latin typeface="+mj-ea"/>
                <a:ea typeface="+mj-ea"/>
              </a:rPr>
              <a:t>无意义的封装</a:t>
            </a:r>
            <a:endParaRPr lang="en-US" altLang="zh-CN" sz="2800" dirty="0" smtClean="0">
              <a:latin typeface="+mj-ea"/>
              <a:ea typeface="+mj-ea"/>
            </a:endParaRPr>
          </a:p>
          <a:p>
            <a:pPr lvl="1"/>
            <a:r>
              <a:rPr lang="en-US" altLang="zh-CN" sz="2000" dirty="0" err="1" smtClean="0">
                <a:latin typeface="+mj-ea"/>
                <a:ea typeface="+mj-ea"/>
              </a:rPr>
              <a:t>newDateBuilder</a:t>
            </a:r>
            <a:r>
              <a:rPr lang="zh-CN" altLang="en-US" sz="2000" dirty="0" smtClean="0">
                <a:latin typeface="+mj-ea"/>
                <a:ea typeface="+mj-ea"/>
              </a:rPr>
              <a:t>返回的</a:t>
            </a:r>
            <a:r>
              <a:rPr lang="en-US" altLang="zh-CN" sz="2000" dirty="0" err="1" smtClean="0">
                <a:latin typeface="+mj-ea"/>
                <a:ea typeface="+mj-ea"/>
              </a:rPr>
              <a:t>DateBuilder</a:t>
            </a:r>
            <a:r>
              <a:rPr lang="zh-CN" altLang="en-US" sz="2000" dirty="0" smtClean="0">
                <a:latin typeface="+mj-ea"/>
                <a:ea typeface="+mj-ea"/>
              </a:rPr>
              <a:t>对象只有一个获取</a:t>
            </a:r>
            <a:r>
              <a:rPr lang="en-US" altLang="zh-CN" sz="2000" dirty="0" err="1" smtClean="0">
                <a:latin typeface="+mj-ea"/>
                <a:ea typeface="+mj-ea"/>
              </a:rPr>
              <a:t>eightBitTime</a:t>
            </a:r>
            <a:r>
              <a:rPr lang="zh-CN" altLang="en-US" sz="2000" dirty="0" smtClean="0">
                <a:latin typeface="+mj-ea"/>
                <a:ea typeface="+mj-ea"/>
              </a:rPr>
              <a:t>的方法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/>
            <a:r>
              <a:rPr lang="zh-CN" altLang="en-US" sz="2000" dirty="0" smtClean="0">
                <a:latin typeface="+mj-ea"/>
                <a:ea typeface="+mj-ea"/>
              </a:rPr>
              <a:t>可以直接返回</a:t>
            </a:r>
            <a:r>
              <a:rPr lang="en-US" altLang="zh-CN" sz="2000" dirty="0" err="1" smtClean="0">
                <a:latin typeface="+mj-ea"/>
                <a:ea typeface="+mj-ea"/>
              </a:rPr>
              <a:t>strTime</a:t>
            </a:r>
            <a:endParaRPr lang="en-US" altLang="zh-CN" sz="2000" dirty="0" smtClean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3982" y="312750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DateBuilder.java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49" name="Picture 1" descr="C:\Users\yuanyi01\AppData\Roaming\Tencent\Users\165018206\QQ\WinTemp\RichOle\MM56(4S69425YUOYFGX~80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8637" y="2902752"/>
            <a:ext cx="7673545" cy="37946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20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由于采用了部分表单参数模式，导致分支校验（业务）</a:t>
            </a:r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073" y="3021227"/>
            <a:ext cx="8455939" cy="2872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815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小部分废弃代码没有删除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937" y="2975274"/>
            <a:ext cx="9226237" cy="2745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322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5256" y="1690902"/>
            <a:ext cx="10515600" cy="4351338"/>
          </a:xfrm>
        </p:spPr>
        <p:txBody>
          <a:bodyPr/>
          <a:lstStyle/>
          <a:p>
            <a:r>
              <a:rPr lang="zh-CN" altLang="en-US" dirty="0"/>
              <a:t>入口应该统一</a:t>
            </a:r>
            <a:r>
              <a:rPr lang="en-US" altLang="zh-CN" dirty="0"/>
              <a:t>,</a:t>
            </a:r>
            <a:r>
              <a:rPr lang="zh-CN" altLang="en-US" dirty="0"/>
              <a:t>尽量让外部不感知细节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075038" y="5132045"/>
            <a:ext cx="5152767" cy="1377181"/>
            <a:chOff x="0" y="4932139"/>
            <a:chExt cx="5495925" cy="1581150"/>
          </a:xfrm>
        </p:grpSpPr>
        <p:pic>
          <p:nvPicPr>
            <p:cNvPr id="7" name="图片 3" descr="image00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932139"/>
              <a:ext cx="5495925" cy="158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圆角矩形 7"/>
            <p:cNvSpPr/>
            <p:nvPr/>
          </p:nvSpPr>
          <p:spPr bwMode="auto">
            <a:xfrm>
              <a:off x="312887" y="5157192"/>
              <a:ext cx="4475137" cy="1152128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pic>
        <p:nvPicPr>
          <p:cNvPr id="9" name="图片 2" descr="image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06" y="2547936"/>
            <a:ext cx="3911013" cy="292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1399545" y="2422901"/>
            <a:ext cx="4012715" cy="2624203"/>
            <a:chOff x="281261" y="1695934"/>
            <a:chExt cx="4650780" cy="298011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261" y="1695934"/>
              <a:ext cx="4650780" cy="2980111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 bwMode="auto">
            <a:xfrm>
              <a:off x="827584" y="2060848"/>
              <a:ext cx="504056" cy="216024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699977" y="3501008"/>
              <a:ext cx="504056" cy="216024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32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</a:rPr>
              <a:t>自惭</a:t>
            </a:r>
            <a:endParaRPr lang="zh-CN" altLang="en-US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通用层级效率问题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getDasHelper</a:t>
            </a:r>
            <a:r>
              <a:rPr lang="zh-CN" altLang="en-US" dirty="0" smtClean="0">
                <a:latin typeface="+mj-ea"/>
                <a:ea typeface="+mj-ea"/>
              </a:rPr>
              <a:t>仍有优化空间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getxxDasHelper</a:t>
            </a:r>
            <a:r>
              <a:rPr lang="en-US" altLang="zh-CN" dirty="0" smtClean="0">
                <a:latin typeface="+mj-ea"/>
                <a:ea typeface="+mj-ea"/>
              </a:rPr>
              <a:t> </a:t>
            </a:r>
            <a:r>
              <a:rPr lang="zh-CN" altLang="en-US" dirty="0" smtClean="0">
                <a:latin typeface="+mj-ea"/>
                <a:ea typeface="+mj-ea"/>
              </a:rPr>
              <a:t>降低业务逻辑效率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33" y="1664706"/>
            <a:ext cx="3743325" cy="3886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275" y="5966407"/>
            <a:ext cx="4686300" cy="742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275" y="4279223"/>
            <a:ext cx="46577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02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红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11730</TotalTime>
  <Words>1810</Words>
  <Application>Microsoft Office PowerPoint</Application>
  <PresentationFormat>自定义</PresentationFormat>
  <Paragraphs>299</Paragraphs>
  <Slides>58</Slides>
  <Notes>31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59" baseType="lpstr">
      <vt:lpstr>Office 主题</vt:lpstr>
      <vt:lpstr>代码赌场之DSP</vt:lpstr>
      <vt:lpstr>自惭</vt:lpstr>
      <vt:lpstr>自惭</vt:lpstr>
      <vt:lpstr>自惭</vt:lpstr>
      <vt:lpstr>自惭</vt:lpstr>
      <vt:lpstr>自惭</vt:lpstr>
      <vt:lpstr>自惭</vt:lpstr>
      <vt:lpstr>自惭</vt:lpstr>
      <vt:lpstr>自惭</vt:lpstr>
      <vt:lpstr>互捧</vt:lpstr>
      <vt:lpstr>互捧</vt:lpstr>
      <vt:lpstr>互捧</vt:lpstr>
      <vt:lpstr>互捧</vt:lpstr>
      <vt:lpstr>互捧</vt:lpstr>
      <vt:lpstr>互捧</vt:lpstr>
      <vt:lpstr>互捧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liaoqiqi</dc:creator>
  <cp:lastModifiedBy>Liao,Qiqi</cp:lastModifiedBy>
  <cp:revision>1260</cp:revision>
  <dcterms:created xsi:type="dcterms:W3CDTF">2013-08-01T12:39:41Z</dcterms:created>
  <dcterms:modified xsi:type="dcterms:W3CDTF">2014-07-23T09:33:25Z</dcterms:modified>
</cp:coreProperties>
</file>